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37" r:id="rId2"/>
    <p:sldId id="330" r:id="rId3"/>
    <p:sldId id="261" r:id="rId4"/>
    <p:sldId id="338" r:id="rId5"/>
    <p:sldId id="329" r:id="rId6"/>
    <p:sldId id="322" r:id="rId7"/>
    <p:sldId id="341" r:id="rId8"/>
    <p:sldId id="332" r:id="rId9"/>
    <p:sldId id="333" r:id="rId10"/>
    <p:sldId id="334" r:id="rId11"/>
    <p:sldId id="340" r:id="rId12"/>
    <p:sldId id="298" r:id="rId13"/>
    <p:sldId id="324" r:id="rId14"/>
    <p:sldId id="299" r:id="rId15"/>
    <p:sldId id="313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i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i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i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i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i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i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200" i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200" i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200" i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752">
          <p15:clr>
            <a:srgbClr val="A4A3A4"/>
          </p15:clr>
        </p15:guide>
        <p15:guide id="2" orient="horz" pos="2614">
          <p15:clr>
            <a:srgbClr val="A4A3A4"/>
          </p15:clr>
        </p15:guide>
        <p15:guide id="3" orient="horz" pos="1162">
          <p15:clr>
            <a:srgbClr val="A4A3A4"/>
          </p15:clr>
        </p15:guide>
        <p15:guide id="4" pos="2835">
          <p15:clr>
            <a:srgbClr val="A4A3A4"/>
          </p15:clr>
        </p15:guide>
        <p15:guide id="5" pos="703">
          <p15:clr>
            <a:srgbClr val="A4A3A4"/>
          </p15:clr>
        </p15:guide>
        <p15:guide id="6" pos="5239">
          <p15:clr>
            <a:srgbClr val="A4A3A4"/>
          </p15:clr>
        </p15:guide>
        <p15:guide id="7" pos="31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8000"/>
    <a:srgbClr val="003399"/>
    <a:srgbClr val="FF0000"/>
    <a:srgbClr val="FF9900"/>
    <a:srgbClr val="006699"/>
    <a:srgbClr val="0066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9" autoAdjust="0"/>
    <p:restoredTop sz="99321" autoAdjust="0"/>
  </p:normalViewPr>
  <p:slideViewPr>
    <p:cSldViewPr>
      <p:cViewPr varScale="1">
        <p:scale>
          <a:sx n="70" d="100"/>
          <a:sy n="70" d="100"/>
        </p:scale>
        <p:origin x="1148" y="60"/>
      </p:cViewPr>
      <p:guideLst>
        <p:guide orient="horz" pos="1752"/>
        <p:guide orient="horz" pos="2614"/>
        <p:guide orient="horz" pos="1162"/>
        <p:guide pos="2835"/>
        <p:guide pos="703"/>
        <p:guide pos="5239"/>
        <p:guide pos="31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cs typeface="+mn-cs"/>
              </a:defRPr>
            </a:lvl1pPr>
          </a:lstStyle>
          <a:p>
            <a:pPr>
              <a:defRPr/>
            </a:pPr>
            <a:fld id="{FD3C4A0F-404E-40A5-B895-124961A2942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4767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cs typeface="+mn-cs"/>
              </a:defRPr>
            </a:lvl1pPr>
          </a:lstStyle>
          <a:p>
            <a:pPr>
              <a:defRPr/>
            </a:pPr>
            <a:fld id="{3ADCFC50-1A4D-4293-A9DD-461DCCCB5F1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6848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C4607D-BDAE-4A38-BECC-C95A30BF75E2}" type="slidenum">
              <a:rPr lang="pt-BR" smtClean="0">
                <a:cs typeface="Arial" charset="0"/>
              </a:rPr>
              <a:pPr/>
              <a:t>1</a:t>
            </a:fld>
            <a:endParaRPr lang="pt-BR" smtClean="0"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56989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C4607D-BDAE-4A38-BECC-C95A30BF75E2}" type="slidenum">
              <a:rPr lang="pt-BR" smtClean="0">
                <a:cs typeface="Arial" charset="0"/>
              </a:rPr>
              <a:pPr/>
              <a:t>10</a:t>
            </a:fld>
            <a:endParaRPr lang="pt-BR" smtClean="0"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087214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C4607D-BDAE-4A38-BECC-C95A30BF75E2}" type="slidenum">
              <a:rPr lang="pt-BR" smtClean="0">
                <a:cs typeface="Arial" charset="0"/>
              </a:rPr>
              <a:pPr/>
              <a:t>11</a:t>
            </a:fld>
            <a:endParaRPr lang="pt-BR" smtClean="0"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2126578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C4607D-BDAE-4A38-BECC-C95A30BF75E2}" type="slidenum">
              <a:rPr lang="pt-BR" smtClean="0">
                <a:cs typeface="Arial" charset="0"/>
              </a:rPr>
              <a:pPr/>
              <a:t>12</a:t>
            </a:fld>
            <a:endParaRPr lang="pt-BR" smtClean="0"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459790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C4607D-BDAE-4A38-BECC-C95A30BF75E2}" type="slidenum">
              <a:rPr lang="pt-BR" smtClean="0">
                <a:cs typeface="Arial" charset="0"/>
              </a:rPr>
              <a:pPr/>
              <a:t>13</a:t>
            </a:fld>
            <a:endParaRPr lang="pt-BR" smtClean="0"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626290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13AFCC2-04BB-449F-B728-34D5B75DABB2}" type="slidenum">
              <a:rPr lang="pt-BR" smtClean="0">
                <a:cs typeface="Arial" charset="0"/>
              </a:rPr>
              <a:pPr/>
              <a:t>14</a:t>
            </a:fld>
            <a:endParaRPr lang="pt-BR" smtClean="0">
              <a:cs typeface="Arial" charset="0"/>
            </a:endParaRPr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513423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5065DBF-7FB9-4C95-B636-7FB9D82DB735}" type="slidenum">
              <a:rPr lang="pt-BR" i="0"/>
              <a:pPr algn="r"/>
              <a:t>15</a:t>
            </a:fld>
            <a:endParaRPr lang="pt-BR" i="0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873398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22019D0-6632-4A0D-9133-52FE30E43B0E}" type="slidenum">
              <a:rPr lang="pt-BR" smtClean="0">
                <a:cs typeface="Arial" charset="0"/>
              </a:rPr>
              <a:pPr/>
              <a:t>2</a:t>
            </a:fld>
            <a:endParaRPr lang="pt-BR" dirty="0" smtClean="0">
              <a:cs typeface="Arial" charset="0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852322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22019D0-6632-4A0D-9133-52FE30E43B0E}" type="slidenum">
              <a:rPr lang="pt-BR" smtClean="0">
                <a:cs typeface="Arial" charset="0"/>
              </a:rPr>
              <a:pPr/>
              <a:t>3</a:t>
            </a:fld>
            <a:endParaRPr lang="pt-BR" dirty="0" smtClean="0">
              <a:cs typeface="Arial" charset="0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610125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22019D0-6632-4A0D-9133-52FE30E43B0E}" type="slidenum">
              <a:rPr lang="pt-BR" smtClean="0">
                <a:cs typeface="Arial" charset="0"/>
              </a:rPr>
              <a:pPr/>
              <a:t>4</a:t>
            </a:fld>
            <a:endParaRPr lang="pt-BR" dirty="0" smtClean="0">
              <a:cs typeface="Arial" charset="0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051176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C4607D-BDAE-4A38-BECC-C95A30BF75E2}" type="slidenum">
              <a:rPr lang="pt-BR" smtClean="0">
                <a:cs typeface="Arial" charset="0"/>
              </a:rPr>
              <a:pPr/>
              <a:t>5</a:t>
            </a:fld>
            <a:endParaRPr lang="pt-BR" smtClean="0"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400259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C4607D-BDAE-4A38-BECC-C95A30BF75E2}" type="slidenum">
              <a:rPr lang="pt-BR" smtClean="0">
                <a:cs typeface="Arial" charset="0"/>
              </a:rPr>
              <a:pPr/>
              <a:t>6</a:t>
            </a:fld>
            <a:endParaRPr lang="pt-BR" smtClean="0"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573015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17909F2-681B-4DBA-99DD-BDE5F7C4399D}" type="slidenum">
              <a:rPr lang="pt-BR" smtClean="0">
                <a:cs typeface="Arial" charset="0"/>
              </a:rPr>
              <a:pPr/>
              <a:t>7</a:t>
            </a:fld>
            <a:endParaRPr lang="pt-BR" dirty="0" smtClean="0">
              <a:cs typeface="Arial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851471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C4607D-BDAE-4A38-BECC-C95A30BF75E2}" type="slidenum">
              <a:rPr lang="pt-BR" smtClean="0">
                <a:cs typeface="Arial" charset="0"/>
              </a:rPr>
              <a:pPr/>
              <a:t>8</a:t>
            </a:fld>
            <a:endParaRPr lang="pt-BR" smtClean="0"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4066159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C4607D-BDAE-4A38-BECC-C95A30BF75E2}" type="slidenum">
              <a:rPr lang="pt-BR" smtClean="0">
                <a:cs typeface="Arial" charset="0"/>
              </a:rPr>
              <a:pPr/>
              <a:t>9</a:t>
            </a:fld>
            <a:endParaRPr lang="pt-BR" smtClean="0"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4151950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B9AF3-F1E2-4882-889B-FC27C393CAA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02EC1-7A5C-4CD9-A3C0-E311C19DC31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7D702-335E-4A36-96A0-AD3FA43A20C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37BF4-7A26-4AFE-AF81-8A5673F4471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conteúdo e 2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670A0-D22A-4988-BF32-437327938A9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A69EC-D855-4001-A2C4-C1A7E902AF5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FE50E-4D88-43E2-8298-4693A92165D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0A23C-FFEE-4337-A5D9-665C0D3D7A4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53F11-3026-4F65-B5F4-BB08AB61A7F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A172F-6C10-42AD-A556-2E76F7D9652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8069D-7BFE-4D2C-83F4-239553FEF26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99CDA-ED38-4D7D-BC55-ABAFE01FA6F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B9FE0-EDCD-4EA4-9173-A9DA4862687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os estilos do texto mestre</a:t>
            </a:r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>
                <a:cs typeface="+mn-cs"/>
              </a:defRPr>
            </a:lvl1pPr>
          </a:lstStyle>
          <a:p>
            <a:pPr>
              <a:defRPr/>
            </a:pPr>
            <a:fld id="{1C9531A5-0123-4CA0-BDB9-0186A5EC4A4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hyperlink" Target="mailto:hsteiner@viaflex.com.b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Apresenta__o_do_Microsoft_PowerPoint1.pptx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liente.viaflex.com.br/" TargetMode="External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2.png"/><Relationship Id="rId7" Type="http://schemas.openxmlformats.org/officeDocument/2006/relationships/image" Target="../media/image18.emf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79388" y="260350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6231" name="Text Box 6"/>
          <p:cNvSpPr txBox="1">
            <a:spLocks noChangeArrowheads="1"/>
          </p:cNvSpPr>
          <p:nvPr/>
        </p:nvSpPr>
        <p:spPr bwMode="auto">
          <a:xfrm>
            <a:off x="0" y="1844675"/>
            <a:ext cx="5004048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371600" lvl="2" indent="-457200">
              <a:buFontTx/>
              <a:buChar char="•"/>
            </a:pPr>
            <a:endParaRPr lang="pt-BR" dirty="0"/>
          </a:p>
        </p:txBody>
      </p:sp>
      <p:sp>
        <p:nvSpPr>
          <p:cNvPr id="136232" name="Text Box 7"/>
          <p:cNvSpPr txBox="1">
            <a:spLocks noChangeArrowheads="1"/>
          </p:cNvSpPr>
          <p:nvPr/>
        </p:nvSpPr>
        <p:spPr bwMode="auto">
          <a:xfrm>
            <a:off x="735013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>
              <a:solidFill>
                <a:srgbClr val="FF0000"/>
              </a:solidFill>
            </a:endParaRPr>
          </a:p>
        </p:txBody>
      </p:sp>
      <p:sp>
        <p:nvSpPr>
          <p:cNvPr id="136233" name="Text Box 8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4" name="Text Box 11"/>
          <p:cNvSpPr txBox="1">
            <a:spLocks noChangeArrowheads="1"/>
          </p:cNvSpPr>
          <p:nvPr/>
        </p:nvSpPr>
        <p:spPr bwMode="auto">
          <a:xfrm>
            <a:off x="447675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6" name="Text Box 23"/>
          <p:cNvSpPr txBox="1">
            <a:spLocks noChangeArrowheads="1"/>
          </p:cNvSpPr>
          <p:nvPr/>
        </p:nvSpPr>
        <p:spPr bwMode="auto">
          <a:xfrm>
            <a:off x="7288213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7" name="Text Box 25"/>
          <p:cNvSpPr txBox="1">
            <a:spLocks noChangeArrowheads="1"/>
          </p:cNvSpPr>
          <p:nvPr/>
        </p:nvSpPr>
        <p:spPr bwMode="auto">
          <a:xfrm>
            <a:off x="1527175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9" name="Text Box 27"/>
          <p:cNvSpPr txBox="1">
            <a:spLocks noChangeArrowheads="1"/>
          </p:cNvSpPr>
          <p:nvPr/>
        </p:nvSpPr>
        <p:spPr bwMode="auto">
          <a:xfrm>
            <a:off x="5200650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751" y="480645"/>
            <a:ext cx="1421137" cy="590133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6739" y="3898647"/>
            <a:ext cx="2746246" cy="2135969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810629" y="2720583"/>
            <a:ext cx="6338466" cy="175432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 algn="ctr"/>
            <a:r>
              <a:rPr lang="pt-BR" sz="5400" b="1" dirty="0" smtClean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Consulta </a:t>
            </a:r>
            <a:r>
              <a:rPr lang="pt-BR" sz="5400" b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Audiência </a:t>
            </a:r>
            <a:endParaRPr lang="pt-BR" sz="5400" b="1" dirty="0" smtClean="0">
              <a:solidFill>
                <a:schemeClr val="accent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pt-BR" sz="5400" b="1" dirty="0" smtClean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Pública </a:t>
            </a:r>
            <a:r>
              <a:rPr lang="pt-BR" sz="5400" b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nº 7/2021</a:t>
            </a:r>
          </a:p>
        </p:txBody>
      </p:sp>
      <p:sp>
        <p:nvSpPr>
          <p:cNvPr id="6" name="Elipse 5"/>
          <p:cNvSpPr/>
          <p:nvPr/>
        </p:nvSpPr>
        <p:spPr bwMode="auto">
          <a:xfrm>
            <a:off x="487363" y="1844675"/>
            <a:ext cx="7252989" cy="4189941"/>
          </a:xfrm>
          <a:prstGeom prst="ellipse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smtClean="0">
              <a:ln>
                <a:noFill/>
              </a:ln>
              <a:solidFill>
                <a:schemeClr val="accent4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5559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79388" y="260350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6230" name="Text Box 4"/>
          <p:cNvSpPr txBox="1">
            <a:spLocks noChangeArrowheads="1"/>
          </p:cNvSpPr>
          <p:nvPr/>
        </p:nvSpPr>
        <p:spPr bwMode="auto">
          <a:xfrm>
            <a:off x="441262" y="528121"/>
            <a:ext cx="23503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BENEFÍCIOS DO SMC</a:t>
            </a:r>
            <a:endParaRPr lang="pt-BR" sz="2000" b="1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6231" name="Text Box 6"/>
          <p:cNvSpPr txBox="1">
            <a:spLocks noChangeArrowheads="1"/>
          </p:cNvSpPr>
          <p:nvPr/>
        </p:nvSpPr>
        <p:spPr bwMode="auto">
          <a:xfrm>
            <a:off x="1711324" y="1844675"/>
            <a:ext cx="3292723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371600" lvl="2" indent="-457200">
              <a:buFontTx/>
              <a:buChar char="•"/>
            </a:pPr>
            <a:endParaRPr lang="pt-BR" dirty="0"/>
          </a:p>
        </p:txBody>
      </p:sp>
      <p:sp>
        <p:nvSpPr>
          <p:cNvPr id="136232" name="Text Box 7"/>
          <p:cNvSpPr txBox="1">
            <a:spLocks noChangeArrowheads="1"/>
          </p:cNvSpPr>
          <p:nvPr/>
        </p:nvSpPr>
        <p:spPr bwMode="auto">
          <a:xfrm>
            <a:off x="735013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>
              <a:solidFill>
                <a:srgbClr val="FF0000"/>
              </a:solidFill>
            </a:endParaRPr>
          </a:p>
        </p:txBody>
      </p:sp>
      <p:sp>
        <p:nvSpPr>
          <p:cNvPr id="136233" name="Text Box 8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4" name="Text Box 11"/>
          <p:cNvSpPr txBox="1">
            <a:spLocks noChangeArrowheads="1"/>
          </p:cNvSpPr>
          <p:nvPr/>
        </p:nvSpPr>
        <p:spPr bwMode="auto">
          <a:xfrm>
            <a:off x="447675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6" name="Text Box 23"/>
          <p:cNvSpPr txBox="1">
            <a:spLocks noChangeArrowheads="1"/>
          </p:cNvSpPr>
          <p:nvPr/>
        </p:nvSpPr>
        <p:spPr bwMode="auto">
          <a:xfrm>
            <a:off x="7288213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7" name="Text Box 25"/>
          <p:cNvSpPr txBox="1">
            <a:spLocks noChangeArrowheads="1"/>
          </p:cNvSpPr>
          <p:nvPr/>
        </p:nvSpPr>
        <p:spPr bwMode="auto">
          <a:xfrm>
            <a:off x="1527175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9" name="Text Box 27"/>
          <p:cNvSpPr txBox="1">
            <a:spLocks noChangeArrowheads="1"/>
          </p:cNvSpPr>
          <p:nvPr/>
        </p:nvSpPr>
        <p:spPr bwMode="auto">
          <a:xfrm>
            <a:off x="5200650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107" y="491845"/>
            <a:ext cx="1438781" cy="597460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217425" y="1469771"/>
            <a:ext cx="8188404" cy="48320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Para o Consumidor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Produtos de melhor qualidade: pelo fato de inibir os postos revendedores de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adquirirem e </a:t>
            </a:r>
          </a:p>
          <a:p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revenderem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combustíveis de origem desconhecida;</a:t>
            </a:r>
          </a:p>
          <a:p>
            <a:endParaRPr lang="pt-BR" sz="1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Para 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Distribuidoras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Fidelidade dos postos em relação à bandeira: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os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postos revendedores da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rede são monitorados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através do cruzamento das notas fiscais emitidas pela distribuidora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com as descargas nos postos;</a:t>
            </a:r>
            <a:endParaRPr lang="pt-B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Para 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Revendedores</a:t>
            </a:r>
            <a:endParaRPr lang="pt-B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Igualdade de competição: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pelo fato de inibir os postos revendedores de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adquirirem combustíveis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de origem desconhecida; </a:t>
            </a:r>
            <a:endParaRPr lang="pt-BR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Gestão local e remota;</a:t>
            </a:r>
            <a:endParaRPr lang="pt-B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Para 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Governos(Estaduais e Federal)</a:t>
            </a:r>
            <a:endParaRPr lang="pt-B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Aumento de arrecadação: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inibe a sonegação fiscal;</a:t>
            </a:r>
            <a:endParaRPr lang="pt-B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Para 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pt-BR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ANP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Disponibilidade das informações em tempo real e agilidade nas consultas;</a:t>
            </a:r>
            <a:endParaRPr lang="pt-BR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Ações de fiscalização de maneira mais assertiva;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Redução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do custo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operacional fiscalizatório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a ANP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monitora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todo o processo e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intervém nos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casos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em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que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houver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a constatação de </a:t>
            </a: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irregularidade;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Dispensa a necessidade de ampliar estrutura de fiscalização.</a:t>
            </a:r>
            <a:endParaRPr lang="pt-B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2487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79388" y="260350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6230" name="Text Box 4"/>
          <p:cNvSpPr txBox="1">
            <a:spLocks noChangeArrowheads="1"/>
          </p:cNvSpPr>
          <p:nvPr/>
        </p:nvSpPr>
        <p:spPr bwMode="auto">
          <a:xfrm>
            <a:off x="441262" y="528121"/>
            <a:ext cx="15835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PROPOSIÇÃO</a:t>
            </a:r>
            <a:endParaRPr lang="pt-BR" sz="2000" b="1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6231" name="Text Box 6"/>
          <p:cNvSpPr txBox="1">
            <a:spLocks noChangeArrowheads="1"/>
          </p:cNvSpPr>
          <p:nvPr/>
        </p:nvSpPr>
        <p:spPr bwMode="auto">
          <a:xfrm>
            <a:off x="1711324" y="1844675"/>
            <a:ext cx="3292723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371600" lvl="2" indent="-457200">
              <a:buFontTx/>
              <a:buChar char="•"/>
            </a:pPr>
            <a:endParaRPr lang="pt-BR" dirty="0"/>
          </a:p>
        </p:txBody>
      </p:sp>
      <p:sp>
        <p:nvSpPr>
          <p:cNvPr id="136232" name="Text Box 7"/>
          <p:cNvSpPr txBox="1">
            <a:spLocks noChangeArrowheads="1"/>
          </p:cNvSpPr>
          <p:nvPr/>
        </p:nvSpPr>
        <p:spPr bwMode="auto">
          <a:xfrm>
            <a:off x="735013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>
              <a:solidFill>
                <a:srgbClr val="FF0000"/>
              </a:solidFill>
            </a:endParaRPr>
          </a:p>
        </p:txBody>
      </p:sp>
      <p:sp>
        <p:nvSpPr>
          <p:cNvPr id="136233" name="Text Box 8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4" name="Text Box 11"/>
          <p:cNvSpPr txBox="1">
            <a:spLocks noChangeArrowheads="1"/>
          </p:cNvSpPr>
          <p:nvPr/>
        </p:nvSpPr>
        <p:spPr bwMode="auto">
          <a:xfrm>
            <a:off x="142812" y="1719254"/>
            <a:ext cx="8928992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Considerando: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 existência de normas relativas ao equipamento Medidor Volumétrico de Combustíveis(MVC) estabelecidas pelo CONFAZ através do Convênio ICMS 059/2011 e ATO COTEPE/ICMS 10/2014;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 existência de um marco regulatório do SMC(SIMCO) no Estado de Santa Catarina;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 existência de 4(quatro) fabricantes certificados por órgãos </a:t>
            </a:r>
            <a:r>
              <a:rPr lang="pt-BR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técnicos credenciados </a:t>
            </a: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pela </a:t>
            </a:r>
            <a:r>
              <a:rPr lang="pt-BR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COTEPE/ICMS </a:t>
            </a: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 homologados pela SEF/SC;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 existência de aproximadamente 450 equipamentos MVC instalados no Estado de SC;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Tratar-se de uma tecnologia testada e consolidada;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Tratar-se da ferramenta mais eficaz para fiscalizar o mercado de distribuição e  revenda de combustíveis;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Que os governos estaduais e federal, com aumento da arrecadação e as distribuidoras com o aumento da fidelidade à bandeira, possam subsidiar os postos revendedores nos custos desse projeto;</a:t>
            </a:r>
          </a:p>
          <a:p>
            <a:endParaRPr lang="pt-BR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Proposição: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Que a Agência Nacional de Petróleo, Gás Natural  e Biocombustíveis normatize e implemente o Sistema de Monitoramento de Combustíveis(SMC) para regulação e fiscalização do mercado </a:t>
            </a:r>
          </a:p>
          <a:p>
            <a:r>
              <a:rPr lang="pt-BR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    varejista de combustíveis.</a:t>
            </a:r>
            <a:endParaRPr lang="pt-BR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800" dirty="0"/>
          </a:p>
        </p:txBody>
      </p:sp>
      <p:sp>
        <p:nvSpPr>
          <p:cNvPr id="136236" name="Text Box 23"/>
          <p:cNvSpPr txBox="1">
            <a:spLocks noChangeArrowheads="1"/>
          </p:cNvSpPr>
          <p:nvPr/>
        </p:nvSpPr>
        <p:spPr bwMode="auto">
          <a:xfrm>
            <a:off x="7288213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7" name="Text Box 25"/>
          <p:cNvSpPr txBox="1">
            <a:spLocks noChangeArrowheads="1"/>
          </p:cNvSpPr>
          <p:nvPr/>
        </p:nvSpPr>
        <p:spPr bwMode="auto">
          <a:xfrm>
            <a:off x="1527175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9" name="Text Box 27"/>
          <p:cNvSpPr txBox="1">
            <a:spLocks noChangeArrowheads="1"/>
          </p:cNvSpPr>
          <p:nvPr/>
        </p:nvSpPr>
        <p:spPr bwMode="auto">
          <a:xfrm>
            <a:off x="5200650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107" y="491845"/>
            <a:ext cx="1438781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430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79388" y="260350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6230" name="Text Box 4"/>
          <p:cNvSpPr txBox="1">
            <a:spLocks noChangeArrowheads="1"/>
          </p:cNvSpPr>
          <p:nvPr/>
        </p:nvSpPr>
        <p:spPr bwMode="auto">
          <a:xfrm>
            <a:off x="456438" y="510245"/>
            <a:ext cx="1980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800" b="1" dirty="0" smtClean="0">
                <a:solidFill>
                  <a:schemeClr val="accent5"/>
                </a:solidFill>
              </a:rPr>
              <a:t>O MVC VIAFLEX</a:t>
            </a:r>
            <a:endParaRPr lang="pt-BR" sz="1800" b="1" dirty="0">
              <a:solidFill>
                <a:schemeClr val="accent5"/>
              </a:solidFill>
            </a:endParaRPr>
          </a:p>
        </p:txBody>
      </p:sp>
      <p:sp>
        <p:nvSpPr>
          <p:cNvPr id="136231" name="Text Box 6"/>
          <p:cNvSpPr txBox="1">
            <a:spLocks noChangeArrowheads="1"/>
          </p:cNvSpPr>
          <p:nvPr/>
        </p:nvSpPr>
        <p:spPr bwMode="auto">
          <a:xfrm>
            <a:off x="0" y="1844675"/>
            <a:ext cx="5004048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371600" lvl="2" indent="-457200">
              <a:buFontTx/>
              <a:buChar char="•"/>
            </a:pPr>
            <a:endParaRPr lang="pt-BR" dirty="0"/>
          </a:p>
        </p:txBody>
      </p:sp>
      <p:sp>
        <p:nvSpPr>
          <p:cNvPr id="136232" name="Text Box 7"/>
          <p:cNvSpPr txBox="1">
            <a:spLocks noChangeArrowheads="1"/>
          </p:cNvSpPr>
          <p:nvPr/>
        </p:nvSpPr>
        <p:spPr bwMode="auto">
          <a:xfrm>
            <a:off x="735013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>
              <a:solidFill>
                <a:srgbClr val="FF0000"/>
              </a:solidFill>
            </a:endParaRPr>
          </a:p>
        </p:txBody>
      </p:sp>
      <p:sp>
        <p:nvSpPr>
          <p:cNvPr id="136233" name="Text Box 8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4" name="Text Box 11"/>
          <p:cNvSpPr txBox="1">
            <a:spLocks noChangeArrowheads="1"/>
          </p:cNvSpPr>
          <p:nvPr/>
        </p:nvSpPr>
        <p:spPr bwMode="auto">
          <a:xfrm>
            <a:off x="447675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6" name="Text Box 23"/>
          <p:cNvSpPr txBox="1">
            <a:spLocks noChangeArrowheads="1"/>
          </p:cNvSpPr>
          <p:nvPr/>
        </p:nvSpPr>
        <p:spPr bwMode="auto">
          <a:xfrm>
            <a:off x="7288213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7" name="Text Box 25"/>
          <p:cNvSpPr txBox="1">
            <a:spLocks noChangeArrowheads="1"/>
          </p:cNvSpPr>
          <p:nvPr/>
        </p:nvSpPr>
        <p:spPr bwMode="auto">
          <a:xfrm>
            <a:off x="1527175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9" name="Text Box 27"/>
          <p:cNvSpPr txBox="1">
            <a:spLocks noChangeArrowheads="1"/>
          </p:cNvSpPr>
          <p:nvPr/>
        </p:nvSpPr>
        <p:spPr bwMode="auto">
          <a:xfrm>
            <a:off x="5200650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82" y="1688306"/>
            <a:ext cx="3517006" cy="2541604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10245"/>
            <a:ext cx="1275325" cy="533305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2038" y="1688306"/>
            <a:ext cx="3736583" cy="254160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4" name="CaixaDeTexto 3"/>
          <p:cNvSpPr txBox="1"/>
          <p:nvPr/>
        </p:nvSpPr>
        <p:spPr>
          <a:xfrm>
            <a:off x="2237617" y="4475471"/>
            <a:ext cx="47839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O equipamento MVC da </a:t>
            </a:r>
            <a:r>
              <a:rPr lang="pt-BR" b="1" dirty="0" err="1"/>
              <a:t>Viaflex</a:t>
            </a:r>
            <a:r>
              <a:rPr lang="pt-BR" b="1" dirty="0"/>
              <a:t> possui uma </a:t>
            </a:r>
            <a:r>
              <a:rPr lang="pt-BR" b="1" dirty="0" smtClean="0"/>
              <a:t>estrutura </a:t>
            </a:r>
            <a:r>
              <a:rPr lang="pt-BR" b="1" dirty="0"/>
              <a:t>modular, </a:t>
            </a:r>
            <a:endParaRPr lang="pt-BR" b="1" dirty="0" smtClean="0"/>
          </a:p>
          <a:p>
            <a:r>
              <a:rPr lang="pt-BR" b="1" dirty="0" smtClean="0"/>
              <a:t>composto </a:t>
            </a:r>
            <a:r>
              <a:rPr lang="pt-BR" b="1" dirty="0"/>
              <a:t>por 4(quatro) </a:t>
            </a:r>
            <a:r>
              <a:rPr lang="pt-BR" b="1" dirty="0" smtClean="0"/>
              <a:t>elementos</a:t>
            </a:r>
            <a:r>
              <a:rPr lang="pt-BR" b="1" dirty="0"/>
              <a:t>:</a:t>
            </a:r>
          </a:p>
          <a:p>
            <a:endParaRPr lang="pt-BR" b="1" dirty="0"/>
          </a:p>
          <a:p>
            <a:pPr marL="228600" indent="-228600">
              <a:buFont typeface="+mj-lt"/>
              <a:buAutoNum type="arabicPeriod"/>
            </a:pPr>
            <a:r>
              <a:rPr lang="pt-BR" b="1" dirty="0"/>
              <a:t>    MÓDULO DE CONTROLE E MEDIÇÃO(MCM)          </a:t>
            </a:r>
          </a:p>
          <a:p>
            <a:pPr marL="228600" indent="-228600">
              <a:buFont typeface="+mj-lt"/>
              <a:buAutoNum type="arabicPeriod"/>
            </a:pPr>
            <a:endParaRPr lang="pt-BR" b="1" dirty="0"/>
          </a:p>
          <a:p>
            <a:pPr marL="228600" indent="-228600">
              <a:buFont typeface="+mj-lt"/>
              <a:buAutoNum type="arabicPeriod"/>
            </a:pPr>
            <a:r>
              <a:rPr lang="pt-BR" b="1" dirty="0"/>
              <a:t>    MÓDULO ÚNICO SEGURO(MUS)</a:t>
            </a:r>
          </a:p>
          <a:p>
            <a:pPr marL="228600" indent="-228600">
              <a:buFont typeface="+mj-lt"/>
              <a:buAutoNum type="arabicPeriod"/>
            </a:pPr>
            <a:endParaRPr lang="pt-BR" b="1" dirty="0"/>
          </a:p>
          <a:p>
            <a:pPr marL="228600" indent="-228600">
              <a:buFont typeface="+mj-lt"/>
              <a:buAutoNum type="arabicPeriod"/>
            </a:pPr>
            <a:r>
              <a:rPr lang="pt-BR" b="1" dirty="0"/>
              <a:t>    </a:t>
            </a:r>
            <a:r>
              <a:rPr lang="pt-BR" b="1" dirty="0" smtClean="0"/>
              <a:t>MÓDULO </a:t>
            </a:r>
            <a:r>
              <a:rPr lang="pt-BR" b="1" dirty="0"/>
              <a:t>DE FONTE E BATERIAS(ALM</a:t>
            </a:r>
            <a:r>
              <a:rPr lang="pt-BR" b="1" dirty="0" smtClean="0"/>
              <a:t>)</a:t>
            </a:r>
          </a:p>
          <a:p>
            <a:pPr marL="228600" indent="-228600">
              <a:buFont typeface="+mj-lt"/>
              <a:buAutoNum type="arabicPeriod"/>
            </a:pPr>
            <a:endParaRPr lang="pt-BR" b="1" dirty="0"/>
          </a:p>
          <a:p>
            <a:pPr marL="228600" indent="-228600">
              <a:buFont typeface="+mj-lt"/>
              <a:buAutoNum type="arabicPeriod"/>
            </a:pPr>
            <a:r>
              <a:rPr lang="pt-BR" b="1" dirty="0" smtClean="0"/>
              <a:t>    MÓDULO AMBIENTAL </a:t>
            </a:r>
            <a:endParaRPr lang="pt-BR" b="1" dirty="0"/>
          </a:p>
        </p:txBody>
      </p:sp>
      <p:sp>
        <p:nvSpPr>
          <p:cNvPr id="5" name="Retângulo 4"/>
          <p:cNvSpPr/>
          <p:nvPr/>
        </p:nvSpPr>
        <p:spPr bwMode="auto">
          <a:xfrm>
            <a:off x="2217330" y="4479953"/>
            <a:ext cx="4824512" cy="1986935"/>
          </a:xfrm>
          <a:prstGeom prst="rect">
            <a:avLst/>
          </a:prstGeom>
          <a:noFill/>
          <a:ln w="34925" cap="flat" cmpd="sng" algn="ctr">
            <a:solidFill>
              <a:srgbClr val="00B050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6680073" y="281427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pt-BR" sz="1800" b="1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6497781" y="323603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pt-BR" sz="1800" b="1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6732240" y="226456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pt-BR" sz="1800" b="1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217774" y="251982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6230" name="Text Box 4"/>
          <p:cNvSpPr txBox="1">
            <a:spLocks noChangeArrowheads="1"/>
          </p:cNvSpPr>
          <p:nvPr/>
        </p:nvSpPr>
        <p:spPr bwMode="auto">
          <a:xfrm>
            <a:off x="456438" y="510245"/>
            <a:ext cx="1980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800" b="1" dirty="0" smtClean="0">
                <a:solidFill>
                  <a:schemeClr val="accent5"/>
                </a:solidFill>
              </a:rPr>
              <a:t>O MVC VIAFLEX</a:t>
            </a:r>
            <a:endParaRPr lang="pt-BR" sz="1800" b="1" dirty="0">
              <a:solidFill>
                <a:schemeClr val="accent5"/>
              </a:solidFill>
            </a:endParaRPr>
          </a:p>
        </p:txBody>
      </p:sp>
      <p:sp>
        <p:nvSpPr>
          <p:cNvPr id="136232" name="Text Box 7"/>
          <p:cNvSpPr txBox="1">
            <a:spLocks noChangeArrowheads="1"/>
          </p:cNvSpPr>
          <p:nvPr/>
        </p:nvSpPr>
        <p:spPr bwMode="auto">
          <a:xfrm>
            <a:off x="735013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>
              <a:solidFill>
                <a:srgbClr val="FF0000"/>
              </a:solidFill>
            </a:endParaRPr>
          </a:p>
        </p:txBody>
      </p:sp>
      <p:sp>
        <p:nvSpPr>
          <p:cNvPr id="136233" name="Text Box 8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4" name="Text Box 11"/>
          <p:cNvSpPr txBox="1">
            <a:spLocks noChangeArrowheads="1"/>
          </p:cNvSpPr>
          <p:nvPr/>
        </p:nvSpPr>
        <p:spPr bwMode="auto">
          <a:xfrm>
            <a:off x="447675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6" name="Text Box 23"/>
          <p:cNvSpPr txBox="1">
            <a:spLocks noChangeArrowheads="1"/>
          </p:cNvSpPr>
          <p:nvPr/>
        </p:nvSpPr>
        <p:spPr bwMode="auto">
          <a:xfrm>
            <a:off x="7288213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7" name="Text Box 25"/>
          <p:cNvSpPr txBox="1">
            <a:spLocks noChangeArrowheads="1"/>
          </p:cNvSpPr>
          <p:nvPr/>
        </p:nvSpPr>
        <p:spPr bwMode="auto">
          <a:xfrm>
            <a:off x="1527175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9" name="Text Box 27"/>
          <p:cNvSpPr txBox="1">
            <a:spLocks noChangeArrowheads="1"/>
          </p:cNvSpPr>
          <p:nvPr/>
        </p:nvSpPr>
        <p:spPr bwMode="auto">
          <a:xfrm>
            <a:off x="5200650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10245"/>
            <a:ext cx="1275325" cy="533305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6732240" y="2836063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accent5"/>
                </a:solidFill>
              </a:rPr>
              <a:t>1</a:t>
            </a:r>
            <a:endParaRPr lang="pt-BR" b="1" dirty="0">
              <a:solidFill>
                <a:schemeClr val="accent5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6462614" y="3290363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accent5"/>
                </a:solidFill>
              </a:rPr>
              <a:t>2</a:t>
            </a:r>
            <a:endParaRPr lang="pt-BR" b="1" dirty="0">
              <a:solidFill>
                <a:schemeClr val="accent5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6675874" y="329036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accent5"/>
                </a:solidFill>
              </a:rPr>
              <a:t>3</a:t>
            </a:r>
            <a:endParaRPr lang="pt-BR" b="1" dirty="0">
              <a:solidFill>
                <a:schemeClr val="accent5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6758472" y="2295617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accent5"/>
                </a:solidFill>
              </a:rPr>
              <a:t>4</a:t>
            </a:r>
            <a:endParaRPr lang="pt-BR" b="1" dirty="0">
              <a:solidFill>
                <a:schemeClr val="accent5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31825" y="2081213"/>
            <a:ext cx="457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873444" y="2035494"/>
            <a:ext cx="457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4355976" y="6400102"/>
            <a:ext cx="1584176" cy="276999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pt-B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(4) Módulo Ambiental</a:t>
            </a:r>
            <a:endParaRPr lang="pt-BR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084" y="4310143"/>
            <a:ext cx="3455251" cy="2394960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4860032" y="6525344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4052351" y="6400101"/>
            <a:ext cx="1281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24" name="Line 43"/>
          <p:cNvSpPr>
            <a:spLocks noChangeShapeType="1"/>
          </p:cNvSpPr>
          <p:nvPr/>
        </p:nvSpPr>
        <p:spPr bwMode="auto">
          <a:xfrm flipH="1" flipV="1">
            <a:off x="3423874" y="6239913"/>
            <a:ext cx="860093" cy="188190"/>
          </a:xfrm>
          <a:prstGeom prst="line">
            <a:avLst/>
          </a:prstGeom>
          <a:noFill/>
          <a:ln w="9360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286" y="1576388"/>
            <a:ext cx="3455251" cy="247368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0578" y="2024260"/>
            <a:ext cx="2869454" cy="382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586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Line 2"/>
          <p:cNvSpPr>
            <a:spLocks noChangeShapeType="1"/>
          </p:cNvSpPr>
          <p:nvPr/>
        </p:nvSpPr>
        <p:spPr bwMode="auto">
          <a:xfrm>
            <a:off x="1560513" y="5345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323850" y="4221163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000" b="1" i="0"/>
              <a:t>  </a:t>
            </a:r>
            <a:endParaRPr lang="pt-BR" sz="1000" b="1"/>
          </a:p>
        </p:txBody>
      </p:sp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1835150" y="4221163"/>
            <a:ext cx="129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900" b="1" i="0"/>
              <a:t> </a:t>
            </a:r>
            <a:endParaRPr lang="pt-BR" sz="1000" b="1"/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79388" y="115888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1000" i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47462" name="Text Box 7"/>
          <p:cNvSpPr txBox="1">
            <a:spLocks noChangeArrowheads="1"/>
          </p:cNvSpPr>
          <p:nvPr/>
        </p:nvSpPr>
        <p:spPr bwMode="auto">
          <a:xfrm>
            <a:off x="3111500" y="19367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63" name="Text Box 8"/>
          <p:cNvSpPr txBox="1">
            <a:spLocks noChangeArrowheads="1"/>
          </p:cNvSpPr>
          <p:nvPr/>
        </p:nvSpPr>
        <p:spPr bwMode="auto">
          <a:xfrm>
            <a:off x="1743075" y="2944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64" name="Text Box 9"/>
          <p:cNvSpPr txBox="1">
            <a:spLocks noChangeArrowheads="1"/>
          </p:cNvSpPr>
          <p:nvPr/>
        </p:nvSpPr>
        <p:spPr bwMode="auto">
          <a:xfrm>
            <a:off x="7667625" y="6092825"/>
            <a:ext cx="936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1000" b="1" i="0"/>
          </a:p>
        </p:txBody>
      </p:sp>
      <p:sp>
        <p:nvSpPr>
          <p:cNvPr id="147465" name="Text Box 10"/>
          <p:cNvSpPr txBox="1">
            <a:spLocks noChangeArrowheads="1"/>
          </p:cNvSpPr>
          <p:nvPr/>
        </p:nvSpPr>
        <p:spPr bwMode="auto">
          <a:xfrm>
            <a:off x="7720013" y="52482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66" name="Text Box 11"/>
          <p:cNvSpPr txBox="1">
            <a:spLocks noChangeArrowheads="1"/>
          </p:cNvSpPr>
          <p:nvPr/>
        </p:nvSpPr>
        <p:spPr bwMode="auto">
          <a:xfrm>
            <a:off x="7720013" y="49609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67" name="Text Box 12"/>
          <p:cNvSpPr txBox="1">
            <a:spLocks noChangeArrowheads="1"/>
          </p:cNvSpPr>
          <p:nvPr/>
        </p:nvSpPr>
        <p:spPr bwMode="auto">
          <a:xfrm>
            <a:off x="2032000" y="46005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68" name="Text Box 13"/>
          <p:cNvSpPr txBox="1">
            <a:spLocks noChangeArrowheads="1"/>
          </p:cNvSpPr>
          <p:nvPr/>
        </p:nvSpPr>
        <p:spPr bwMode="auto">
          <a:xfrm>
            <a:off x="879475" y="50593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000"/>
              <a:t> </a:t>
            </a:r>
          </a:p>
        </p:txBody>
      </p:sp>
      <p:sp>
        <p:nvSpPr>
          <p:cNvPr id="147469" name="Text Box 14"/>
          <p:cNvSpPr txBox="1">
            <a:spLocks noChangeArrowheads="1"/>
          </p:cNvSpPr>
          <p:nvPr/>
        </p:nvSpPr>
        <p:spPr bwMode="auto">
          <a:xfrm>
            <a:off x="1547813" y="4606925"/>
            <a:ext cx="18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000"/>
          </a:p>
        </p:txBody>
      </p:sp>
      <p:sp>
        <p:nvSpPr>
          <p:cNvPr id="147470" name="Text Box 16"/>
          <p:cNvSpPr txBox="1">
            <a:spLocks noChangeArrowheads="1"/>
          </p:cNvSpPr>
          <p:nvPr/>
        </p:nvSpPr>
        <p:spPr bwMode="auto">
          <a:xfrm>
            <a:off x="808038" y="25130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71" name="Text Box 18"/>
          <p:cNvSpPr txBox="1">
            <a:spLocks noChangeArrowheads="1"/>
          </p:cNvSpPr>
          <p:nvPr/>
        </p:nvSpPr>
        <p:spPr bwMode="auto">
          <a:xfrm>
            <a:off x="4695825" y="2297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72" name="Text Box 20"/>
          <p:cNvSpPr txBox="1">
            <a:spLocks noChangeArrowheads="1"/>
          </p:cNvSpPr>
          <p:nvPr/>
        </p:nvSpPr>
        <p:spPr bwMode="auto">
          <a:xfrm>
            <a:off x="273050" y="1508125"/>
            <a:ext cx="184731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600" dirty="0">
              <a:solidFill>
                <a:schemeClr val="tx2"/>
              </a:solidFill>
            </a:endParaRPr>
          </a:p>
          <a:p>
            <a:endParaRPr lang="pt-BR" sz="1800" dirty="0"/>
          </a:p>
        </p:txBody>
      </p:sp>
      <p:sp>
        <p:nvSpPr>
          <p:cNvPr id="147473" name="Text Box 21"/>
          <p:cNvSpPr txBox="1">
            <a:spLocks noChangeArrowheads="1"/>
          </p:cNvSpPr>
          <p:nvPr/>
        </p:nvSpPr>
        <p:spPr bwMode="auto">
          <a:xfrm>
            <a:off x="2608263" y="4456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8263" name="Text Box 23"/>
          <p:cNvSpPr txBox="1">
            <a:spLocks noChangeArrowheads="1"/>
          </p:cNvSpPr>
          <p:nvPr/>
        </p:nvSpPr>
        <p:spPr bwMode="auto">
          <a:xfrm>
            <a:off x="447675" y="542925"/>
            <a:ext cx="4089581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2000" b="1" dirty="0" smtClean="0">
                <a:solidFill>
                  <a:schemeClr val="accent1"/>
                </a:solidFill>
                <a:cs typeface="+mn-cs"/>
              </a:rPr>
              <a:t>HOMOLOGAÇÃO MVC VIAFLEX</a:t>
            </a:r>
            <a:endParaRPr lang="pt-BR" sz="2000" b="1" dirty="0">
              <a:solidFill>
                <a:schemeClr val="accent1"/>
              </a:solidFill>
              <a:cs typeface="+mn-cs"/>
            </a:endParaRPr>
          </a:p>
        </p:txBody>
      </p:sp>
      <p:sp>
        <p:nvSpPr>
          <p:cNvPr id="147475" name="Text Box 24"/>
          <p:cNvSpPr txBox="1">
            <a:spLocks noChangeArrowheads="1"/>
          </p:cNvSpPr>
          <p:nvPr/>
        </p:nvSpPr>
        <p:spPr bwMode="auto">
          <a:xfrm>
            <a:off x="7288213" y="352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76" name="Text Box 22"/>
          <p:cNvSpPr txBox="1">
            <a:spLocks noChangeArrowheads="1"/>
          </p:cNvSpPr>
          <p:nvPr/>
        </p:nvSpPr>
        <p:spPr bwMode="auto">
          <a:xfrm>
            <a:off x="663575" y="4240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78" name="Text Box 24"/>
          <p:cNvSpPr txBox="1">
            <a:spLocks noChangeArrowheads="1"/>
          </p:cNvSpPr>
          <p:nvPr/>
        </p:nvSpPr>
        <p:spPr bwMode="auto">
          <a:xfrm>
            <a:off x="4408488" y="43846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47480" name="Text Box 26"/>
          <p:cNvSpPr txBox="1">
            <a:spLocks noChangeArrowheads="1"/>
          </p:cNvSpPr>
          <p:nvPr/>
        </p:nvSpPr>
        <p:spPr bwMode="auto">
          <a:xfrm>
            <a:off x="2032000" y="5922963"/>
            <a:ext cx="18473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000" dirty="0"/>
          </a:p>
        </p:txBody>
      </p:sp>
      <p:sp>
        <p:nvSpPr>
          <p:cNvPr id="147481" name="Text Box 27"/>
          <p:cNvSpPr txBox="1">
            <a:spLocks noChangeArrowheads="1"/>
          </p:cNvSpPr>
          <p:nvPr/>
        </p:nvSpPr>
        <p:spPr bwMode="auto">
          <a:xfrm>
            <a:off x="5148263" y="5876925"/>
            <a:ext cx="18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000"/>
          </a:p>
        </p:txBody>
      </p:sp>
      <p:sp>
        <p:nvSpPr>
          <p:cNvPr id="147482" name="Text Box 28"/>
          <p:cNvSpPr txBox="1">
            <a:spLocks noChangeArrowheads="1"/>
          </p:cNvSpPr>
          <p:nvPr/>
        </p:nvSpPr>
        <p:spPr bwMode="auto">
          <a:xfrm>
            <a:off x="5148263" y="5876925"/>
            <a:ext cx="18473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0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007" y="1638636"/>
            <a:ext cx="5688558" cy="5151919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7625" y="503578"/>
            <a:ext cx="1295907" cy="538131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 bwMode="auto">
          <a:xfrm>
            <a:off x="1118171" y="1508125"/>
            <a:ext cx="5616550" cy="5112568"/>
          </a:xfrm>
          <a:prstGeom prst="rect">
            <a:avLst/>
          </a:prstGeom>
          <a:noFill/>
          <a:ln w="34925" cap="flat" cmpd="sng" algn="ctr">
            <a:solidFill>
              <a:schemeClr val="bg1">
                <a:lumMod val="90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ChangeArrowheads="1"/>
          </p:cNvSpPr>
          <p:nvPr/>
        </p:nvSpPr>
        <p:spPr bwMode="auto">
          <a:xfrm>
            <a:off x="179388" y="260350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67939" name="Text Box 4"/>
          <p:cNvSpPr txBox="1">
            <a:spLocks noChangeArrowheads="1"/>
          </p:cNvSpPr>
          <p:nvPr/>
        </p:nvSpPr>
        <p:spPr bwMode="auto">
          <a:xfrm>
            <a:off x="390813" y="572850"/>
            <a:ext cx="12875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800" b="1" dirty="0" smtClean="0">
                <a:solidFill>
                  <a:schemeClr val="accent5"/>
                </a:solidFill>
              </a:rPr>
              <a:t>CONTATO</a:t>
            </a:r>
            <a:endParaRPr lang="pt-BR" sz="1800" b="1" dirty="0">
              <a:solidFill>
                <a:schemeClr val="accent5"/>
              </a:solidFill>
            </a:endParaRPr>
          </a:p>
        </p:txBody>
      </p:sp>
      <p:sp>
        <p:nvSpPr>
          <p:cNvPr id="167942" name="Text Box 7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67943" name="Text Box 8"/>
          <p:cNvSpPr txBox="1">
            <a:spLocks noChangeArrowheads="1"/>
          </p:cNvSpPr>
          <p:nvPr/>
        </p:nvSpPr>
        <p:spPr bwMode="auto">
          <a:xfrm>
            <a:off x="2699792" y="4005064"/>
            <a:ext cx="25240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Heitor Steiner</a:t>
            </a:r>
          </a:p>
          <a:p>
            <a:r>
              <a:rPr lang="pt-BR" sz="1800" b="1" dirty="0" smtClean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hsteiner@viaflex.com.br</a:t>
            </a:r>
            <a:endParaRPr lang="pt-BR" sz="1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(48) 99963-3660</a:t>
            </a:r>
          </a:p>
          <a:p>
            <a:r>
              <a:rPr lang="pt-BR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www.viaflex.com.br</a:t>
            </a:r>
            <a:endParaRPr lang="pt-BR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7946" name="Text Box 11"/>
          <p:cNvSpPr txBox="1">
            <a:spLocks noChangeArrowheads="1"/>
          </p:cNvSpPr>
          <p:nvPr/>
        </p:nvSpPr>
        <p:spPr bwMode="auto">
          <a:xfrm>
            <a:off x="7359650" y="352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67947" name="Text Box 12"/>
          <p:cNvSpPr txBox="1">
            <a:spLocks noChangeArrowheads="1"/>
          </p:cNvSpPr>
          <p:nvPr/>
        </p:nvSpPr>
        <p:spPr bwMode="auto">
          <a:xfrm>
            <a:off x="7359650" y="13604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67948" name="Text Box 14"/>
          <p:cNvSpPr txBox="1">
            <a:spLocks noChangeArrowheads="1"/>
          </p:cNvSpPr>
          <p:nvPr/>
        </p:nvSpPr>
        <p:spPr bwMode="auto">
          <a:xfrm>
            <a:off x="7504113" y="3232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67951" name="Text Box 17"/>
          <p:cNvSpPr txBox="1">
            <a:spLocks noChangeArrowheads="1"/>
          </p:cNvSpPr>
          <p:nvPr/>
        </p:nvSpPr>
        <p:spPr bwMode="auto">
          <a:xfrm>
            <a:off x="8080375" y="1647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625" y="485122"/>
            <a:ext cx="1302785" cy="544788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 bwMode="auto">
          <a:xfrm>
            <a:off x="1259632" y="2285636"/>
            <a:ext cx="5768014" cy="3053858"/>
          </a:xfrm>
          <a:prstGeom prst="rect">
            <a:avLst/>
          </a:prstGeom>
          <a:noFill/>
          <a:ln w="34925" cap="flat" cmpd="sng" algn="ctr">
            <a:solidFill>
              <a:schemeClr val="bg1">
                <a:lumMod val="90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2373811" y="3255063"/>
            <a:ext cx="26675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pt-BR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Muito obrigado!</a:t>
            </a:r>
            <a:endParaRPr lang="pt-BR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510093" y="2452152"/>
            <a:ext cx="52670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A </a:t>
            </a:r>
            <a:r>
              <a:rPr lang="pt-BR" b="1" dirty="0" err="1" smtClean="0"/>
              <a:t>Viaflex</a:t>
            </a:r>
            <a:r>
              <a:rPr lang="pt-BR" b="1" dirty="0" smtClean="0"/>
              <a:t> se coloca à disposição da ANP para fornecer as informações </a:t>
            </a:r>
          </a:p>
          <a:p>
            <a:r>
              <a:rPr lang="pt-BR" b="1" dirty="0" smtClean="0"/>
              <a:t>necessárias para intensificar os estudos para implementação desta ferramenta tecnológica, objetivando a regulamentação e fiscalização </a:t>
            </a:r>
          </a:p>
          <a:p>
            <a:r>
              <a:rPr lang="pt-BR" b="1" dirty="0" smtClean="0"/>
              <a:t>do mercado varejista de combustíveis. </a:t>
            </a:r>
            <a:endParaRPr lang="pt-BR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9388" y="115888"/>
            <a:ext cx="61928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 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9461" name="Text Box 19"/>
          <p:cNvSpPr txBox="1">
            <a:spLocks noChangeArrowheads="1"/>
          </p:cNvSpPr>
          <p:nvPr/>
        </p:nvSpPr>
        <p:spPr bwMode="auto">
          <a:xfrm>
            <a:off x="971600" y="2076382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619617" y="2563979"/>
            <a:ext cx="7806758" cy="224676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2000" b="1" dirty="0" smtClean="0">
                <a:solidFill>
                  <a:schemeClr val="accent5"/>
                </a:solidFill>
              </a:rPr>
              <a:t>A VIAFLEX  é </a:t>
            </a:r>
            <a:r>
              <a:rPr lang="pt-BR" sz="2000" b="1" dirty="0">
                <a:solidFill>
                  <a:schemeClr val="accent5"/>
                </a:solidFill>
              </a:rPr>
              <a:t>uma empresa de base </a:t>
            </a:r>
            <a:r>
              <a:rPr lang="pt-BR" sz="2000" b="1" dirty="0" smtClean="0">
                <a:solidFill>
                  <a:schemeClr val="accent5"/>
                </a:solidFill>
              </a:rPr>
              <a:t>tecnológica, sediada em Florianópolis/SC, com foco no desenvolvimentos de produtos para a indústria 4.0 (</a:t>
            </a:r>
            <a:r>
              <a:rPr lang="pt-BR" sz="2000" b="1" dirty="0" err="1" smtClean="0">
                <a:solidFill>
                  <a:schemeClr val="accent5"/>
                </a:solidFill>
              </a:rPr>
              <a:t>Iot</a:t>
            </a:r>
            <a:r>
              <a:rPr lang="pt-BR" sz="2000" b="1" dirty="0" smtClean="0">
                <a:solidFill>
                  <a:schemeClr val="accent5"/>
                </a:solidFill>
              </a:rPr>
              <a:t> – Internet das Coisas), </a:t>
            </a:r>
            <a:r>
              <a:rPr lang="pt-BR" sz="2000" b="1" dirty="0">
                <a:solidFill>
                  <a:schemeClr val="accent5"/>
                </a:solidFill>
              </a:rPr>
              <a:t>que desenvolveu </a:t>
            </a:r>
            <a:r>
              <a:rPr lang="pt-BR" sz="2000" b="1" dirty="0" smtClean="0">
                <a:solidFill>
                  <a:schemeClr val="accent5"/>
                </a:solidFill>
              </a:rPr>
              <a:t>o Sistema de Monitoramento </a:t>
            </a:r>
            <a:r>
              <a:rPr lang="pt-BR" sz="2000" b="1" dirty="0">
                <a:solidFill>
                  <a:schemeClr val="accent5"/>
                </a:solidFill>
              </a:rPr>
              <a:t>de </a:t>
            </a:r>
            <a:r>
              <a:rPr lang="pt-BR" sz="2000" b="1" dirty="0" smtClean="0">
                <a:solidFill>
                  <a:schemeClr val="accent5"/>
                </a:solidFill>
              </a:rPr>
              <a:t>Combustíveis(SMC) </a:t>
            </a:r>
            <a:r>
              <a:rPr lang="pt-BR" sz="2000" b="1" dirty="0">
                <a:solidFill>
                  <a:schemeClr val="accent5"/>
                </a:solidFill>
              </a:rPr>
              <a:t>que deu origem ao Marco Regulatório editado pelo </a:t>
            </a:r>
            <a:r>
              <a:rPr lang="pt-BR" sz="2000" b="1" dirty="0" smtClean="0">
                <a:solidFill>
                  <a:schemeClr val="accent5"/>
                </a:solidFill>
              </a:rPr>
              <a:t>CONFAZ(Convênio ICMS 059/2011) </a:t>
            </a:r>
            <a:r>
              <a:rPr lang="pt-BR" sz="2000" b="1" dirty="0">
                <a:solidFill>
                  <a:schemeClr val="accent5"/>
                </a:solidFill>
              </a:rPr>
              <a:t>e </a:t>
            </a:r>
            <a:r>
              <a:rPr lang="pt-BR" sz="2000" b="1" dirty="0" smtClean="0">
                <a:solidFill>
                  <a:schemeClr val="accent5"/>
                </a:solidFill>
              </a:rPr>
              <a:t>pela Secretaria </a:t>
            </a:r>
            <a:r>
              <a:rPr lang="pt-BR" sz="2000" b="1" dirty="0">
                <a:solidFill>
                  <a:schemeClr val="accent5"/>
                </a:solidFill>
              </a:rPr>
              <a:t>de Estado da Fazenda de Santa Catarina. </a:t>
            </a:r>
          </a:p>
        </p:txBody>
      </p:sp>
      <p:sp>
        <p:nvSpPr>
          <p:cNvPr id="19464" name="Text Box 22"/>
          <p:cNvSpPr txBox="1">
            <a:spLocks noChangeArrowheads="1"/>
          </p:cNvSpPr>
          <p:nvPr/>
        </p:nvSpPr>
        <p:spPr bwMode="auto">
          <a:xfrm>
            <a:off x="684213" y="523875"/>
            <a:ext cx="184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2000" b="1" dirty="0">
              <a:solidFill>
                <a:schemeClr val="accent1"/>
              </a:solidFill>
            </a:endParaRPr>
          </a:p>
        </p:txBody>
      </p:sp>
      <p:sp>
        <p:nvSpPr>
          <p:cNvPr id="19466" name="Text Box 24"/>
          <p:cNvSpPr txBox="1">
            <a:spLocks noChangeArrowheads="1"/>
          </p:cNvSpPr>
          <p:nvPr/>
        </p:nvSpPr>
        <p:spPr bwMode="auto">
          <a:xfrm>
            <a:off x="7288213" y="280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6135688" y="4889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363" y="450664"/>
            <a:ext cx="1440150" cy="60223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 bwMode="auto">
          <a:xfrm>
            <a:off x="611560" y="2276872"/>
            <a:ext cx="7806759" cy="2880320"/>
          </a:xfrm>
          <a:prstGeom prst="rect">
            <a:avLst/>
          </a:prstGeom>
          <a:noFill/>
          <a:ln w="34925" cap="flat" cmpd="sng" algn="ctr">
            <a:solidFill>
              <a:schemeClr val="bg1">
                <a:lumMod val="90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6180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9388" y="115888"/>
            <a:ext cx="61928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 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9461" name="Text Box 19"/>
          <p:cNvSpPr txBox="1">
            <a:spLocks noChangeArrowheads="1"/>
          </p:cNvSpPr>
          <p:nvPr/>
        </p:nvSpPr>
        <p:spPr bwMode="auto">
          <a:xfrm>
            <a:off x="971600" y="2076382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sp>
        <p:nvSpPr>
          <p:cNvPr id="19464" name="Text Box 22"/>
          <p:cNvSpPr txBox="1">
            <a:spLocks noChangeArrowheads="1"/>
          </p:cNvSpPr>
          <p:nvPr/>
        </p:nvSpPr>
        <p:spPr bwMode="auto">
          <a:xfrm>
            <a:off x="684213" y="523875"/>
            <a:ext cx="184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2000" b="1" dirty="0">
              <a:solidFill>
                <a:schemeClr val="accent1"/>
              </a:solidFill>
            </a:endParaRPr>
          </a:p>
        </p:txBody>
      </p:sp>
      <p:sp>
        <p:nvSpPr>
          <p:cNvPr id="19466" name="Text Box 24"/>
          <p:cNvSpPr txBox="1">
            <a:spLocks noChangeArrowheads="1"/>
          </p:cNvSpPr>
          <p:nvPr/>
        </p:nvSpPr>
        <p:spPr bwMode="auto">
          <a:xfrm>
            <a:off x="7288213" y="280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6135688" y="4889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363" y="450664"/>
            <a:ext cx="1440150" cy="602230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179388" y="4688024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241754" y="513207"/>
            <a:ext cx="4783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ANÁLISE </a:t>
            </a:r>
            <a:r>
              <a:rPr lang="pt-BR" sz="20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Nº 17/2021/SDL-CREG/SDL</a:t>
            </a:r>
            <a:endParaRPr lang="pt-BR" sz="2000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75896" y="1532136"/>
            <a:ext cx="88547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8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Objetivo: Analisar os temas elencados </a:t>
            </a:r>
            <a:r>
              <a:rPr lang="pt-BR" sz="18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pt-BR" sz="18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agregar mais informações </a:t>
            </a:r>
            <a:r>
              <a:rPr lang="pt-BR" sz="18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sobre </a:t>
            </a:r>
            <a:r>
              <a:rPr lang="pt-BR" sz="18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Sistema </a:t>
            </a:r>
            <a:r>
              <a:rPr lang="pt-BR" sz="18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Monitoramento de </a:t>
            </a:r>
            <a:r>
              <a:rPr lang="pt-BR" sz="18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Combustíveis objetivando a regulamentação </a:t>
            </a:r>
            <a:r>
              <a:rPr lang="pt-BR" sz="18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fiscalização do mercado varejista de </a:t>
            </a:r>
            <a:r>
              <a:rPr lang="pt-BR" sz="18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combustíveis.</a:t>
            </a:r>
            <a:endParaRPr lang="pt-BR" sz="1800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71753" y="2780928"/>
            <a:ext cx="8528360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Temas analisados:</a:t>
            </a:r>
          </a:p>
          <a:p>
            <a:r>
              <a:rPr lang="pt-BR" sz="1600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 “A tutela regulatória de fidelidade à bandeira”</a:t>
            </a:r>
          </a:p>
          <a:p>
            <a:r>
              <a:rPr lang="pt-BR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Proposta AIR: Bomba não-exclusiva(acrescentando os </a:t>
            </a:r>
            <a:r>
              <a:rPr lang="pt-BR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parágrafos 6º, 7º e </a:t>
            </a:r>
            <a:r>
              <a:rPr lang="pt-BR" sz="1600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8º a redação do</a:t>
            </a:r>
          </a:p>
          <a:p>
            <a:r>
              <a:rPr lang="pt-BR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art.25, da RANP </a:t>
            </a:r>
            <a:r>
              <a:rPr lang="pt-BR" sz="1600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nº 41, 2013) </a:t>
            </a:r>
          </a:p>
          <a:p>
            <a:endParaRPr lang="pt-BR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10. “Do aumento dos requisitos necessários à outorga de autorização para o </a:t>
            </a:r>
            <a:r>
              <a:rPr lang="pt-BR" sz="16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exercícioda</a:t>
            </a:r>
            <a:r>
              <a:rPr lang="pt-BR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atividade </a:t>
            </a:r>
          </a:p>
          <a:p>
            <a:r>
              <a:rPr lang="pt-BR" sz="16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varejista de combustíveis“</a:t>
            </a:r>
          </a:p>
          <a:p>
            <a:r>
              <a:rPr lang="pt-BR" sz="16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pt-BR" sz="1600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Proposta AIR: Pelas recomendações feitas, não há alteração normativa a ser proposta. </a:t>
            </a:r>
          </a:p>
          <a:p>
            <a:endParaRPr lang="pt-BR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11. “Outras alterações propostas – A vedação à aquisição e à comercialização de combustíveis do</a:t>
            </a:r>
          </a:p>
          <a:p>
            <a:r>
              <a:rPr lang="pt-BR" sz="16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Ciclo Otto por Transportador-Revendedor-Varejista”</a:t>
            </a:r>
          </a:p>
          <a:p>
            <a:r>
              <a:rPr lang="pt-BR" sz="16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pt-BR" sz="1600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Proposta: Permitir a compra de gasolina C e etanol ao TRR</a:t>
            </a:r>
          </a:p>
          <a:p>
            <a:endParaRPr lang="pt-BR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9388" y="115888"/>
            <a:ext cx="61928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 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9461" name="Text Box 19"/>
          <p:cNvSpPr txBox="1">
            <a:spLocks noChangeArrowheads="1"/>
          </p:cNvSpPr>
          <p:nvPr/>
        </p:nvSpPr>
        <p:spPr bwMode="auto">
          <a:xfrm>
            <a:off x="971600" y="2076382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sp>
        <p:nvSpPr>
          <p:cNvPr id="19464" name="Text Box 22"/>
          <p:cNvSpPr txBox="1">
            <a:spLocks noChangeArrowheads="1"/>
          </p:cNvSpPr>
          <p:nvPr/>
        </p:nvSpPr>
        <p:spPr bwMode="auto">
          <a:xfrm>
            <a:off x="684213" y="523875"/>
            <a:ext cx="184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2000" b="1" dirty="0">
              <a:solidFill>
                <a:schemeClr val="accent1"/>
              </a:solidFill>
            </a:endParaRPr>
          </a:p>
        </p:txBody>
      </p:sp>
      <p:sp>
        <p:nvSpPr>
          <p:cNvPr id="19466" name="Text Box 24"/>
          <p:cNvSpPr txBox="1">
            <a:spLocks noChangeArrowheads="1"/>
          </p:cNvSpPr>
          <p:nvPr/>
        </p:nvSpPr>
        <p:spPr bwMode="auto">
          <a:xfrm>
            <a:off x="7288213" y="280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6135688" y="4889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363" y="450664"/>
            <a:ext cx="1440150" cy="602230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179388" y="4688024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337887" y="504063"/>
            <a:ext cx="4011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ANÁLISE Nº 17/2021/SDL-CREG/SDL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525327" y="1539166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723321" y="4612501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422" y="5984422"/>
            <a:ext cx="6182503" cy="63387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2422" y="1367675"/>
            <a:ext cx="6182503" cy="118882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921" y="2609156"/>
            <a:ext cx="6168543" cy="332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6225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79388" y="260350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6230" name="Text Box 4"/>
          <p:cNvSpPr txBox="1">
            <a:spLocks noChangeArrowheads="1"/>
          </p:cNvSpPr>
          <p:nvPr/>
        </p:nvSpPr>
        <p:spPr bwMode="auto">
          <a:xfrm>
            <a:off x="296516" y="536929"/>
            <a:ext cx="13227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PROPOSTA</a:t>
            </a:r>
            <a:endParaRPr lang="pt-BR" sz="2000" b="1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6231" name="Text Box 6"/>
          <p:cNvSpPr txBox="1">
            <a:spLocks noChangeArrowheads="1"/>
          </p:cNvSpPr>
          <p:nvPr/>
        </p:nvSpPr>
        <p:spPr bwMode="auto">
          <a:xfrm>
            <a:off x="0" y="1844675"/>
            <a:ext cx="5004048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371600" lvl="2" indent="-457200">
              <a:buFontTx/>
              <a:buChar char="•"/>
            </a:pPr>
            <a:endParaRPr lang="pt-BR" dirty="0"/>
          </a:p>
        </p:txBody>
      </p:sp>
      <p:sp>
        <p:nvSpPr>
          <p:cNvPr id="136232" name="Text Box 7"/>
          <p:cNvSpPr txBox="1">
            <a:spLocks noChangeArrowheads="1"/>
          </p:cNvSpPr>
          <p:nvPr/>
        </p:nvSpPr>
        <p:spPr bwMode="auto">
          <a:xfrm>
            <a:off x="735013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>
              <a:solidFill>
                <a:srgbClr val="FF0000"/>
              </a:solidFill>
            </a:endParaRPr>
          </a:p>
        </p:txBody>
      </p:sp>
      <p:sp>
        <p:nvSpPr>
          <p:cNvPr id="136233" name="Text Box 8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4" name="Text Box 11"/>
          <p:cNvSpPr txBox="1">
            <a:spLocks noChangeArrowheads="1"/>
          </p:cNvSpPr>
          <p:nvPr/>
        </p:nvSpPr>
        <p:spPr bwMode="auto">
          <a:xfrm>
            <a:off x="447675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6" name="Text Box 23"/>
          <p:cNvSpPr txBox="1">
            <a:spLocks noChangeArrowheads="1"/>
          </p:cNvSpPr>
          <p:nvPr/>
        </p:nvSpPr>
        <p:spPr bwMode="auto">
          <a:xfrm>
            <a:off x="7288213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7" name="Text Box 25"/>
          <p:cNvSpPr txBox="1">
            <a:spLocks noChangeArrowheads="1"/>
          </p:cNvSpPr>
          <p:nvPr/>
        </p:nvSpPr>
        <p:spPr bwMode="auto">
          <a:xfrm>
            <a:off x="1527175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9" name="Text Box 27"/>
          <p:cNvSpPr txBox="1">
            <a:spLocks noChangeArrowheads="1"/>
          </p:cNvSpPr>
          <p:nvPr/>
        </p:nvSpPr>
        <p:spPr bwMode="auto">
          <a:xfrm>
            <a:off x="5200650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858" y="1788431"/>
            <a:ext cx="5980794" cy="358478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7107" y="491845"/>
            <a:ext cx="1438781" cy="59746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203327" y="1268157"/>
            <a:ext cx="841645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400" b="1" u="sng" dirty="0" smtClean="0"/>
              <a:t>Sistema de Monitoramento  de Combustíveis</a:t>
            </a:r>
            <a:r>
              <a:rPr lang="pt-BR" sz="1400" b="1" dirty="0" smtClean="0"/>
              <a:t>: </a:t>
            </a:r>
            <a:r>
              <a:rPr lang="pt-BR" sz="1400" dirty="0" smtClean="0"/>
              <a:t>O</a:t>
            </a:r>
            <a:r>
              <a:rPr lang="pt-BR" sz="1400" b="1" dirty="0" smtClean="0"/>
              <a:t> SMC</a:t>
            </a:r>
            <a:r>
              <a:rPr lang="pt-BR" dirty="0" smtClean="0"/>
              <a:t> </a:t>
            </a:r>
            <a:r>
              <a:rPr lang="pt-BR" dirty="0"/>
              <a:t>é uma </a:t>
            </a:r>
            <a:r>
              <a:rPr lang="pt-BR" dirty="0" smtClean="0"/>
              <a:t>solução da </a:t>
            </a:r>
            <a:r>
              <a:rPr lang="pt-BR" dirty="0"/>
              <a:t>Indústria 4.0, </a:t>
            </a:r>
            <a:r>
              <a:rPr lang="pt-BR" dirty="0" smtClean="0"/>
              <a:t>que </a:t>
            </a:r>
            <a:r>
              <a:rPr lang="pt-BR" dirty="0"/>
              <a:t>se caracteriza pela comunicação direta entre máquinas, </a:t>
            </a:r>
            <a:r>
              <a:rPr lang="pt-BR" dirty="0" smtClean="0"/>
              <a:t>sem intervenção  humana, também chamada  </a:t>
            </a:r>
            <a:r>
              <a:rPr lang="pt-BR" dirty="0"/>
              <a:t>de Internet das Coisas(Internet </a:t>
            </a:r>
            <a:r>
              <a:rPr lang="pt-BR" dirty="0" err="1"/>
              <a:t>of</a:t>
            </a:r>
            <a:r>
              <a:rPr lang="pt-BR" dirty="0"/>
              <a:t> </a:t>
            </a:r>
            <a:r>
              <a:rPr lang="pt-BR" dirty="0" err="1"/>
              <a:t>Things</a:t>
            </a:r>
            <a:r>
              <a:rPr lang="pt-BR" dirty="0"/>
              <a:t> – </a:t>
            </a:r>
            <a:r>
              <a:rPr lang="pt-BR" dirty="0" err="1"/>
              <a:t>IoT</a:t>
            </a:r>
            <a:r>
              <a:rPr lang="pt-BR" dirty="0"/>
              <a:t>), que </a:t>
            </a:r>
            <a:r>
              <a:rPr lang="pt-BR" dirty="0" smtClean="0"/>
              <a:t>proporciona um grande impacto </a:t>
            </a:r>
            <a:r>
              <a:rPr lang="pt-BR" dirty="0"/>
              <a:t>na produtividade</a:t>
            </a:r>
            <a:r>
              <a:rPr lang="pt-BR" dirty="0" smtClean="0"/>
              <a:t>, redução </a:t>
            </a:r>
            <a:r>
              <a:rPr lang="pt-BR" dirty="0"/>
              <a:t>de custos e </a:t>
            </a:r>
            <a:r>
              <a:rPr lang="pt-BR" dirty="0" smtClean="0"/>
              <a:t>no controle </a:t>
            </a:r>
            <a:r>
              <a:rPr lang="pt-BR" dirty="0"/>
              <a:t>de processos.</a:t>
            </a:r>
          </a:p>
          <a:p>
            <a:endParaRPr lang="pt-BR" b="1" u="sng" dirty="0"/>
          </a:p>
        </p:txBody>
      </p:sp>
      <p:sp>
        <p:nvSpPr>
          <p:cNvPr id="5" name="CaixaDeTexto 4"/>
          <p:cNvSpPr txBox="1"/>
          <p:nvPr/>
        </p:nvSpPr>
        <p:spPr>
          <a:xfrm>
            <a:off x="1388316" y="5758735"/>
            <a:ext cx="723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rgbClr val="FF0000"/>
                </a:solidFill>
              </a:rPr>
              <a:t>É como se tivesse um fiscal em cada posto, 24hs/dia X 7dias/semana, </a:t>
            </a:r>
          </a:p>
          <a:p>
            <a:r>
              <a:rPr lang="pt-BR" b="1" dirty="0" smtClean="0">
                <a:solidFill>
                  <a:srgbClr val="FF0000"/>
                </a:solidFill>
              </a:rPr>
              <a:t>monitorando as entradas e saídas dos combustíveis dos agentes regulados!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6" name="Retângulo 5"/>
          <p:cNvSpPr/>
          <p:nvPr/>
        </p:nvSpPr>
        <p:spPr bwMode="auto">
          <a:xfrm>
            <a:off x="1344291" y="5735166"/>
            <a:ext cx="5976193" cy="539953"/>
          </a:xfrm>
          <a:prstGeom prst="rect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042735" y="4629012"/>
            <a:ext cx="492617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>
                <a:solidFill>
                  <a:srgbClr val="FF0000"/>
                </a:solidFill>
              </a:rPr>
              <a:t>O controle é feito na entrada do </a:t>
            </a:r>
            <a:r>
              <a:rPr lang="pt-BR" sz="1000" b="1" dirty="0" smtClean="0">
                <a:solidFill>
                  <a:srgbClr val="FF0000"/>
                </a:solidFill>
              </a:rPr>
              <a:t>tanque comparando a NF-e emitida pela distribuidora com a descarga no tanque!</a:t>
            </a:r>
          </a:p>
          <a:p>
            <a:r>
              <a:rPr lang="pt-BR" sz="1000" b="1" dirty="0" smtClean="0">
                <a:solidFill>
                  <a:srgbClr val="FF0000"/>
                </a:solidFill>
              </a:rPr>
              <a:t>Não adianta fazer o controle na saída dos bicos das bombas porque nesse ponto o combustível já está adulterado!</a:t>
            </a:r>
            <a:endParaRPr lang="pt-BR" sz="1000" b="1" dirty="0" smtClean="0">
              <a:solidFill>
                <a:srgbClr val="FF0000"/>
              </a:solidFill>
            </a:endParaRPr>
          </a:p>
          <a:p>
            <a:endParaRPr lang="pt-BR" sz="1000" b="1" dirty="0">
              <a:solidFill>
                <a:srgbClr val="FF0000"/>
              </a:solidFill>
            </a:endParaRPr>
          </a:p>
        </p:txBody>
      </p:sp>
      <p:sp>
        <p:nvSpPr>
          <p:cNvPr id="8" name="Retângulo 7"/>
          <p:cNvSpPr/>
          <p:nvPr/>
        </p:nvSpPr>
        <p:spPr bwMode="auto">
          <a:xfrm>
            <a:off x="3042735" y="4630982"/>
            <a:ext cx="4684130" cy="716802"/>
          </a:xfrm>
          <a:prstGeom prst="rect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7" name="Imagem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1893" y="2315855"/>
            <a:ext cx="1535832" cy="1151874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4240" y="2460529"/>
            <a:ext cx="1920605" cy="585815"/>
          </a:xfrm>
          <a:prstGeom prst="rect">
            <a:avLst/>
          </a:prstGeom>
        </p:spPr>
      </p:pic>
      <p:sp>
        <p:nvSpPr>
          <p:cNvPr id="30" name="CaixaDeTexto 29"/>
          <p:cNvSpPr txBox="1"/>
          <p:nvPr/>
        </p:nvSpPr>
        <p:spPr>
          <a:xfrm flipH="1">
            <a:off x="6630013" y="2520897"/>
            <a:ext cx="6058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i="0" dirty="0" smtClean="0">
                <a:latin typeface="Calibri" panose="020F0502020204030204" pitchFamily="34" charset="0"/>
                <a:cs typeface="Calibri" panose="020F0502020204030204" pitchFamily="34" charset="0"/>
              </a:rPr>
              <a:t>NF-e</a:t>
            </a:r>
            <a:endParaRPr lang="pt-BR" sz="1000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CaixaDeTexto 30"/>
          <p:cNvSpPr txBox="1"/>
          <p:nvPr/>
        </p:nvSpPr>
        <p:spPr>
          <a:xfrm>
            <a:off x="2051517" y="2428795"/>
            <a:ext cx="71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00" b="1" i="0" dirty="0" smtClean="0">
                <a:latin typeface="Calibri" panose="020F0502020204030204" pitchFamily="34" charset="0"/>
                <a:cs typeface="Calibri" panose="020F0502020204030204" pitchFamily="34" charset="0"/>
              </a:rPr>
              <a:t>Descargas</a:t>
            </a:r>
            <a:endParaRPr lang="pt-BR" sz="1000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CaixaDeTexto 31"/>
          <p:cNvSpPr txBox="1"/>
          <p:nvPr/>
        </p:nvSpPr>
        <p:spPr>
          <a:xfrm>
            <a:off x="7521923" y="3442323"/>
            <a:ext cx="10538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i="0" dirty="0" smtClean="0">
                <a:latin typeface="Calibri" panose="020F0502020204030204" pitchFamily="34" charset="0"/>
                <a:cs typeface="Calibri" panose="020F0502020204030204" pitchFamily="34" charset="0"/>
              </a:rPr>
              <a:t>Distribuidora</a:t>
            </a:r>
            <a:endParaRPr lang="pt-BR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Retângulo 32"/>
          <p:cNvSpPr/>
          <p:nvPr/>
        </p:nvSpPr>
        <p:spPr bwMode="auto">
          <a:xfrm>
            <a:off x="2483769" y="2926830"/>
            <a:ext cx="2070246" cy="748968"/>
          </a:xfrm>
          <a:prstGeom prst="rect">
            <a:avLst/>
          </a:prstGeom>
          <a:solidFill>
            <a:schemeClr val="accent1"/>
          </a:solidFill>
          <a:ln w="34925" cap="flat" cmpd="sng" algn="ctr">
            <a:noFill/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CaixaDeTexto 33"/>
          <p:cNvSpPr txBox="1"/>
          <p:nvPr/>
        </p:nvSpPr>
        <p:spPr>
          <a:xfrm>
            <a:off x="2252180" y="2820840"/>
            <a:ext cx="428610" cy="276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466330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79388" y="260350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6230" name="Text Box 4"/>
          <p:cNvSpPr txBox="1">
            <a:spLocks noChangeArrowheads="1"/>
          </p:cNvSpPr>
          <p:nvPr/>
        </p:nvSpPr>
        <p:spPr bwMode="auto">
          <a:xfrm>
            <a:off x="179388" y="548605"/>
            <a:ext cx="62454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SISTEMA DE MONITORAMENTO DE COMBUSTÍVEIS - SMC</a:t>
            </a:r>
            <a:endParaRPr lang="pt-BR" sz="2000" b="1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6232" name="Text Box 7"/>
          <p:cNvSpPr txBox="1">
            <a:spLocks noChangeArrowheads="1"/>
          </p:cNvSpPr>
          <p:nvPr/>
        </p:nvSpPr>
        <p:spPr bwMode="auto">
          <a:xfrm>
            <a:off x="735013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>
              <a:solidFill>
                <a:srgbClr val="FF0000"/>
              </a:solidFill>
            </a:endParaRPr>
          </a:p>
        </p:txBody>
      </p:sp>
      <p:sp>
        <p:nvSpPr>
          <p:cNvPr id="136233" name="Text Box 8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sp>
        <p:nvSpPr>
          <p:cNvPr id="136234" name="Text Box 11"/>
          <p:cNvSpPr txBox="1">
            <a:spLocks noChangeArrowheads="1"/>
          </p:cNvSpPr>
          <p:nvPr/>
        </p:nvSpPr>
        <p:spPr bwMode="auto">
          <a:xfrm>
            <a:off x="447675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sp>
        <p:nvSpPr>
          <p:cNvPr id="136236" name="Text Box 23"/>
          <p:cNvSpPr txBox="1">
            <a:spLocks noChangeArrowheads="1"/>
          </p:cNvSpPr>
          <p:nvPr/>
        </p:nvSpPr>
        <p:spPr bwMode="auto">
          <a:xfrm>
            <a:off x="7288213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7" name="Text Box 25"/>
          <p:cNvSpPr txBox="1">
            <a:spLocks noChangeArrowheads="1"/>
          </p:cNvSpPr>
          <p:nvPr/>
        </p:nvSpPr>
        <p:spPr bwMode="auto">
          <a:xfrm>
            <a:off x="1527175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9" name="Text Box 27"/>
          <p:cNvSpPr txBox="1">
            <a:spLocks noChangeArrowheads="1"/>
          </p:cNvSpPr>
          <p:nvPr/>
        </p:nvSpPr>
        <p:spPr bwMode="auto">
          <a:xfrm>
            <a:off x="5200650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7107" y="491845"/>
            <a:ext cx="1438781" cy="597460"/>
          </a:xfrm>
          <a:prstGeom prst="rect">
            <a:avLst/>
          </a:prstGeom>
        </p:spPr>
      </p:pic>
      <p:graphicFrame>
        <p:nvGraphicFramePr>
          <p:cNvPr id="2" name="Objeto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507683"/>
              </p:ext>
            </p:extLst>
          </p:nvPr>
        </p:nvGraphicFramePr>
        <p:xfrm>
          <a:off x="-12636" y="1340768"/>
          <a:ext cx="9144000" cy="5517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" name="Apresentação" r:id="rId6" imgW="6094535" imgH="3427323" progId="PowerPoint.Show.12">
                  <p:embed/>
                </p:oleObj>
              </mc:Choice>
              <mc:Fallback>
                <p:oleObj name="Apresentação" r:id="rId6" imgW="6094535" imgH="342732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12636" y="1340768"/>
                        <a:ext cx="9144000" cy="5517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070486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179388" y="115888"/>
            <a:ext cx="61928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 </a:t>
            </a:r>
            <a:endParaRPr lang="en-US" sz="2000" b="1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7411" name="Text Box 43"/>
          <p:cNvSpPr txBox="1">
            <a:spLocks noChangeArrowheads="1"/>
          </p:cNvSpPr>
          <p:nvPr/>
        </p:nvSpPr>
        <p:spPr bwMode="auto">
          <a:xfrm>
            <a:off x="2679700" y="51768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sp>
        <p:nvSpPr>
          <p:cNvPr id="17412" name="Text Box 45"/>
          <p:cNvSpPr txBox="1">
            <a:spLocks noChangeArrowheads="1"/>
          </p:cNvSpPr>
          <p:nvPr/>
        </p:nvSpPr>
        <p:spPr bwMode="auto">
          <a:xfrm>
            <a:off x="7288213" y="352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02481"/>
            <a:ext cx="1632843" cy="682809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465895" y="605385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MVC DO POSTO CLIENTE</a:t>
            </a:r>
            <a:endParaRPr lang="pt-BR" sz="2000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4328" y="1556792"/>
            <a:ext cx="1340011" cy="1341457"/>
          </a:xfrm>
          <a:prstGeom prst="rect">
            <a:avLst/>
          </a:prstGeom>
        </p:spPr>
      </p:pic>
      <p:sp>
        <p:nvSpPr>
          <p:cNvPr id="8" name="Elipse 7">
            <a:hlinkClick r:id="rId6"/>
          </p:cNvPr>
          <p:cNvSpPr/>
          <p:nvPr/>
        </p:nvSpPr>
        <p:spPr bwMode="auto">
          <a:xfrm>
            <a:off x="1619672" y="2929105"/>
            <a:ext cx="5472608" cy="1944216"/>
          </a:xfrm>
          <a:prstGeom prst="ellipse">
            <a:avLst/>
          </a:prstGeom>
          <a:solidFill>
            <a:schemeClr val="accent5"/>
          </a:solidFill>
          <a:ln w="34925" cap="flat" cmpd="sng" algn="ctr">
            <a:solidFill>
              <a:schemeClr val="accent1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863850" y="3645024"/>
            <a:ext cx="3173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http://cliente.viaflex.com.br/</a:t>
            </a:r>
            <a:endParaRPr lang="pt-B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4894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79388" y="260350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6230" name="Text Box 4"/>
          <p:cNvSpPr txBox="1">
            <a:spLocks noChangeArrowheads="1"/>
          </p:cNvSpPr>
          <p:nvPr/>
        </p:nvSpPr>
        <p:spPr bwMode="auto">
          <a:xfrm>
            <a:off x="441262" y="528121"/>
            <a:ext cx="4159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800" b="1" dirty="0" smtClean="0">
                <a:solidFill>
                  <a:schemeClr val="accent5"/>
                </a:solidFill>
              </a:rPr>
              <a:t>CENTRO DE INTELIGÊNCIA DA ANP</a:t>
            </a:r>
            <a:endParaRPr lang="pt-BR" sz="1800" b="1" dirty="0">
              <a:solidFill>
                <a:schemeClr val="accent5"/>
              </a:solidFill>
            </a:endParaRPr>
          </a:p>
        </p:txBody>
      </p:sp>
      <p:sp>
        <p:nvSpPr>
          <p:cNvPr id="136231" name="Text Box 6"/>
          <p:cNvSpPr txBox="1">
            <a:spLocks noChangeArrowheads="1"/>
          </p:cNvSpPr>
          <p:nvPr/>
        </p:nvSpPr>
        <p:spPr bwMode="auto">
          <a:xfrm>
            <a:off x="0" y="1844675"/>
            <a:ext cx="5004048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371600" lvl="2" indent="-457200">
              <a:buFontTx/>
              <a:buChar char="•"/>
            </a:pPr>
            <a:endParaRPr lang="pt-BR" dirty="0"/>
          </a:p>
        </p:txBody>
      </p:sp>
      <p:sp>
        <p:nvSpPr>
          <p:cNvPr id="136232" name="Text Box 7"/>
          <p:cNvSpPr txBox="1">
            <a:spLocks noChangeArrowheads="1"/>
          </p:cNvSpPr>
          <p:nvPr/>
        </p:nvSpPr>
        <p:spPr bwMode="auto">
          <a:xfrm>
            <a:off x="735013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>
              <a:solidFill>
                <a:srgbClr val="FF0000"/>
              </a:solidFill>
            </a:endParaRPr>
          </a:p>
        </p:txBody>
      </p:sp>
      <p:sp>
        <p:nvSpPr>
          <p:cNvPr id="136233" name="Text Box 8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4" name="Text Box 11"/>
          <p:cNvSpPr txBox="1">
            <a:spLocks noChangeArrowheads="1"/>
          </p:cNvSpPr>
          <p:nvPr/>
        </p:nvSpPr>
        <p:spPr bwMode="auto">
          <a:xfrm>
            <a:off x="447675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6" name="Text Box 23"/>
          <p:cNvSpPr txBox="1">
            <a:spLocks noChangeArrowheads="1"/>
          </p:cNvSpPr>
          <p:nvPr/>
        </p:nvSpPr>
        <p:spPr bwMode="auto">
          <a:xfrm>
            <a:off x="7288213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7" name="Text Box 25"/>
          <p:cNvSpPr txBox="1">
            <a:spLocks noChangeArrowheads="1"/>
          </p:cNvSpPr>
          <p:nvPr/>
        </p:nvSpPr>
        <p:spPr bwMode="auto">
          <a:xfrm>
            <a:off x="1527175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9" name="Text Box 27"/>
          <p:cNvSpPr txBox="1">
            <a:spLocks noChangeArrowheads="1"/>
          </p:cNvSpPr>
          <p:nvPr/>
        </p:nvSpPr>
        <p:spPr bwMode="auto">
          <a:xfrm>
            <a:off x="5200650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107" y="491845"/>
            <a:ext cx="1438781" cy="59746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837" y="2264188"/>
            <a:ext cx="5558457" cy="257046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695" y="5618422"/>
            <a:ext cx="1056389" cy="864706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672771" y="6289763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900" i="0" dirty="0" smtClean="0"/>
              <a:t>Ministérios Públicos </a:t>
            </a:r>
          </a:p>
          <a:p>
            <a:r>
              <a:rPr lang="pt-BR" sz="900" i="0" dirty="0" smtClean="0"/>
              <a:t>Estaduais e Federal</a:t>
            </a:r>
            <a:endParaRPr lang="pt-BR" sz="900" i="0" dirty="0"/>
          </a:p>
        </p:txBody>
      </p:sp>
      <p:sp>
        <p:nvSpPr>
          <p:cNvPr id="18" name="Retângulo 17"/>
          <p:cNvSpPr/>
          <p:nvPr/>
        </p:nvSpPr>
        <p:spPr bwMode="auto">
          <a:xfrm>
            <a:off x="682624" y="5588240"/>
            <a:ext cx="7561783" cy="1095093"/>
          </a:xfrm>
          <a:prstGeom prst="rect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2032408" y="6201746"/>
            <a:ext cx="95682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i="0" dirty="0" smtClean="0"/>
              <a:t>Secretarias de </a:t>
            </a:r>
          </a:p>
          <a:p>
            <a:r>
              <a:rPr lang="pt-BR" sz="900" i="0" dirty="0" smtClean="0"/>
              <a:t>    Estados</a:t>
            </a:r>
          </a:p>
          <a:p>
            <a:r>
              <a:rPr lang="pt-BR" sz="900" i="0" dirty="0" smtClean="0"/>
              <a:t> da Fazenda</a:t>
            </a:r>
            <a:endParaRPr lang="pt-BR" sz="900" i="0" dirty="0"/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3906" y="5624978"/>
            <a:ext cx="682856" cy="615234"/>
          </a:xfrm>
          <a:prstGeom prst="rect">
            <a:avLst/>
          </a:prstGeom>
        </p:spPr>
      </p:pic>
      <p:pic>
        <p:nvPicPr>
          <p:cNvPr id="28" name="Imagem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0663" y="5649759"/>
            <a:ext cx="843164" cy="530329"/>
          </a:xfrm>
          <a:prstGeom prst="rect">
            <a:avLst/>
          </a:prstGeom>
        </p:spPr>
      </p:pic>
      <p:sp>
        <p:nvSpPr>
          <p:cNvPr id="29" name="CaixaDeTexto 28"/>
          <p:cNvSpPr txBox="1"/>
          <p:nvPr/>
        </p:nvSpPr>
        <p:spPr>
          <a:xfrm>
            <a:off x="4838937" y="6154647"/>
            <a:ext cx="12751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i="0" dirty="0" smtClean="0"/>
              <a:t>     Secretarias  </a:t>
            </a:r>
            <a:endParaRPr lang="pt-BR" sz="900" i="0" dirty="0"/>
          </a:p>
          <a:p>
            <a:r>
              <a:rPr lang="pt-BR" sz="900" i="0" dirty="0" smtClean="0"/>
              <a:t>     Estaduais de </a:t>
            </a:r>
          </a:p>
          <a:p>
            <a:r>
              <a:rPr lang="pt-BR" sz="900" i="0" dirty="0"/>
              <a:t> </a:t>
            </a:r>
            <a:r>
              <a:rPr lang="pt-BR" sz="900" i="0" dirty="0" smtClean="0"/>
              <a:t> Segurança Pública</a:t>
            </a:r>
            <a:endParaRPr lang="pt-BR" sz="900" i="0" dirty="0"/>
          </a:p>
        </p:txBody>
      </p:sp>
      <p:pic>
        <p:nvPicPr>
          <p:cNvPr id="32" name="Imagem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86114" y="5648200"/>
            <a:ext cx="955512" cy="562180"/>
          </a:xfrm>
          <a:prstGeom prst="rect">
            <a:avLst/>
          </a:prstGeom>
        </p:spPr>
      </p:pic>
      <p:sp>
        <p:nvSpPr>
          <p:cNvPr id="33" name="CaixaDeTexto 32"/>
          <p:cNvSpPr txBox="1"/>
          <p:nvPr/>
        </p:nvSpPr>
        <p:spPr>
          <a:xfrm>
            <a:off x="7127693" y="6285453"/>
            <a:ext cx="872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00" i="0" dirty="0" smtClean="0">
                <a:latin typeface="+mn-lt"/>
                <a:cs typeface="Calibri" panose="020F0502020204030204" pitchFamily="34" charset="0"/>
              </a:rPr>
              <a:t>Contribuinte</a:t>
            </a:r>
            <a:endParaRPr lang="pt-BR" sz="1000" i="0" dirty="0"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09678" y="1843042"/>
            <a:ext cx="494911" cy="42525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0590" y="1856155"/>
            <a:ext cx="494781" cy="425145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46522" y="1842291"/>
            <a:ext cx="499915" cy="426757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1187685" y="1555005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i="0" dirty="0" smtClean="0"/>
              <a:t> Descargas</a:t>
            </a:r>
            <a:endParaRPr lang="pt-BR" sz="1100" i="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2425334" y="1467585"/>
            <a:ext cx="103265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i="0" dirty="0" smtClean="0"/>
              <a:t>Notas Fiscais</a:t>
            </a:r>
          </a:p>
          <a:p>
            <a:r>
              <a:rPr lang="pt-BR" sz="1100" i="0" dirty="0" smtClean="0"/>
              <a:t>  Eletrônicas</a:t>
            </a:r>
          </a:p>
          <a:p>
            <a:endParaRPr lang="pt-BR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3570608" y="1406069"/>
            <a:ext cx="1351652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       </a:t>
            </a:r>
            <a:r>
              <a:rPr lang="pt-BR" sz="1100" i="0" dirty="0" smtClean="0"/>
              <a:t>Mapas </a:t>
            </a:r>
          </a:p>
          <a:p>
            <a:r>
              <a:rPr lang="pt-BR" sz="1100" i="0" dirty="0" err="1" smtClean="0"/>
              <a:t>Georreferenciados</a:t>
            </a:r>
            <a:endParaRPr lang="pt-BR" sz="1100" i="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133" y="5707591"/>
            <a:ext cx="484889" cy="587745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834289" y="6207090"/>
            <a:ext cx="10134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i="0" dirty="0" smtClean="0">
                <a:latin typeface="Calibri" panose="020F0502020204030204" pitchFamily="34" charset="0"/>
                <a:cs typeface="Calibri" panose="020F0502020204030204" pitchFamily="34" charset="0"/>
              </a:rPr>
              <a:t>Polícia Federal</a:t>
            </a:r>
            <a:endParaRPr lang="pt-BR" sz="110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52898" y="1844932"/>
            <a:ext cx="499915" cy="426757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5007268" y="1560064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i="0" dirty="0" smtClean="0"/>
              <a:t>  Ouvidoria</a:t>
            </a:r>
            <a:endParaRPr lang="pt-BR" sz="1100" i="0" dirty="0"/>
          </a:p>
        </p:txBody>
      </p:sp>
      <p:sp>
        <p:nvSpPr>
          <p:cNvPr id="37" name="Line 43"/>
          <p:cNvSpPr>
            <a:spLocks noChangeShapeType="1"/>
          </p:cNvSpPr>
          <p:nvPr/>
        </p:nvSpPr>
        <p:spPr bwMode="auto">
          <a:xfrm flipH="1">
            <a:off x="1563623" y="4846714"/>
            <a:ext cx="2081046" cy="685406"/>
          </a:xfrm>
          <a:prstGeom prst="line">
            <a:avLst/>
          </a:prstGeom>
          <a:noFill/>
          <a:ln w="9360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38" name="Line 43"/>
          <p:cNvSpPr>
            <a:spLocks noChangeShapeType="1"/>
          </p:cNvSpPr>
          <p:nvPr/>
        </p:nvSpPr>
        <p:spPr bwMode="auto">
          <a:xfrm>
            <a:off x="3655770" y="4869959"/>
            <a:ext cx="1399247" cy="654213"/>
          </a:xfrm>
          <a:prstGeom prst="line">
            <a:avLst/>
          </a:prstGeom>
          <a:noFill/>
          <a:ln w="9360">
            <a:solidFill>
              <a:srgbClr val="008000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39" name="Line 43"/>
          <p:cNvSpPr>
            <a:spLocks noChangeShapeType="1"/>
          </p:cNvSpPr>
          <p:nvPr/>
        </p:nvSpPr>
        <p:spPr bwMode="auto">
          <a:xfrm flipH="1">
            <a:off x="3419854" y="4834653"/>
            <a:ext cx="224814" cy="706611"/>
          </a:xfrm>
          <a:prstGeom prst="line">
            <a:avLst/>
          </a:prstGeom>
          <a:noFill/>
          <a:ln w="9360">
            <a:solidFill>
              <a:srgbClr val="008000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41" name="Line 43"/>
          <p:cNvSpPr>
            <a:spLocks noChangeShapeType="1"/>
          </p:cNvSpPr>
          <p:nvPr/>
        </p:nvSpPr>
        <p:spPr bwMode="auto">
          <a:xfrm>
            <a:off x="3631931" y="4857127"/>
            <a:ext cx="2596253" cy="667045"/>
          </a:xfrm>
          <a:prstGeom prst="line">
            <a:avLst/>
          </a:prstGeom>
          <a:noFill/>
          <a:ln w="9360">
            <a:solidFill>
              <a:srgbClr val="008000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42" name="Line 43"/>
          <p:cNvSpPr>
            <a:spLocks noChangeShapeType="1"/>
          </p:cNvSpPr>
          <p:nvPr/>
        </p:nvSpPr>
        <p:spPr bwMode="auto">
          <a:xfrm flipH="1">
            <a:off x="2609678" y="4869959"/>
            <a:ext cx="1011152" cy="677133"/>
          </a:xfrm>
          <a:prstGeom prst="line">
            <a:avLst/>
          </a:prstGeom>
          <a:noFill/>
          <a:ln w="9360">
            <a:solidFill>
              <a:srgbClr val="008000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04175" y="5643568"/>
            <a:ext cx="676864" cy="596644"/>
          </a:xfrm>
          <a:prstGeom prst="rect">
            <a:avLst/>
          </a:prstGeom>
        </p:spPr>
      </p:pic>
      <p:sp>
        <p:nvSpPr>
          <p:cNvPr id="22" name="CaixaDeTexto 21"/>
          <p:cNvSpPr txBox="1"/>
          <p:nvPr/>
        </p:nvSpPr>
        <p:spPr>
          <a:xfrm>
            <a:off x="5996085" y="6205300"/>
            <a:ext cx="110923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i="0" dirty="0" smtClean="0"/>
              <a:t>Ministério e Sec. Estaduais do Meio Ambiente</a:t>
            </a:r>
            <a:endParaRPr lang="pt-BR" sz="900" i="0" dirty="0"/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>
            <a:off x="3623968" y="4846715"/>
            <a:ext cx="443976" cy="681822"/>
          </a:xfrm>
          <a:prstGeom prst="line">
            <a:avLst/>
          </a:prstGeom>
          <a:noFill/>
          <a:ln w="9360">
            <a:solidFill>
              <a:srgbClr val="008000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57427" y="5693768"/>
            <a:ext cx="484224" cy="575784"/>
          </a:xfrm>
          <a:prstGeom prst="rect">
            <a:avLst/>
          </a:prstGeom>
        </p:spPr>
      </p:pic>
      <p:sp>
        <p:nvSpPr>
          <p:cNvPr id="20" name="CaixaDeTexto 19"/>
          <p:cNvSpPr txBox="1"/>
          <p:nvPr/>
        </p:nvSpPr>
        <p:spPr>
          <a:xfrm>
            <a:off x="3717791" y="6210380"/>
            <a:ext cx="13372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i="0" dirty="0" smtClean="0">
                <a:latin typeface="Calibri" panose="020F0502020204030204" pitchFamily="34" charset="0"/>
                <a:cs typeface="Calibri" panose="020F0502020204030204" pitchFamily="34" charset="0"/>
              </a:rPr>
              <a:t>Polícias Rodoviárias </a:t>
            </a:r>
          </a:p>
          <a:p>
            <a:r>
              <a:rPr lang="pt-BR" sz="1100" i="0" dirty="0" smtClean="0">
                <a:latin typeface="Calibri" panose="020F0502020204030204" pitchFamily="34" charset="0"/>
                <a:cs typeface="Calibri" panose="020F0502020204030204" pitchFamily="34" charset="0"/>
              </a:rPr>
              <a:t>Federal e Estaduais</a:t>
            </a:r>
            <a:endParaRPr lang="pt-BR" sz="110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>
            <a:off x="3631931" y="4843132"/>
            <a:ext cx="3748381" cy="670035"/>
          </a:xfrm>
          <a:prstGeom prst="line">
            <a:avLst/>
          </a:prstGeom>
          <a:noFill/>
          <a:ln w="9360">
            <a:solidFill>
              <a:srgbClr val="008000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25352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79388" y="260350"/>
            <a:ext cx="7056437" cy="1222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pt-BR" sz="20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136230" name="Text Box 4"/>
          <p:cNvSpPr txBox="1">
            <a:spLocks noChangeArrowheads="1"/>
          </p:cNvSpPr>
          <p:nvPr/>
        </p:nvSpPr>
        <p:spPr bwMode="auto">
          <a:xfrm>
            <a:off x="441262" y="528121"/>
            <a:ext cx="23531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SONEGAÇÃO FISCAL</a:t>
            </a:r>
            <a:endParaRPr lang="pt-BR" sz="2000" b="1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6231" name="Text Box 6"/>
          <p:cNvSpPr txBox="1">
            <a:spLocks noChangeArrowheads="1"/>
          </p:cNvSpPr>
          <p:nvPr/>
        </p:nvSpPr>
        <p:spPr bwMode="auto">
          <a:xfrm>
            <a:off x="1711324" y="1844675"/>
            <a:ext cx="3292723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371600" lvl="2" indent="-457200">
              <a:buFontTx/>
              <a:buChar char="•"/>
            </a:pPr>
            <a:endParaRPr lang="pt-BR" dirty="0"/>
          </a:p>
        </p:txBody>
      </p:sp>
      <p:sp>
        <p:nvSpPr>
          <p:cNvPr id="136232" name="Text Box 7"/>
          <p:cNvSpPr txBox="1">
            <a:spLocks noChangeArrowheads="1"/>
          </p:cNvSpPr>
          <p:nvPr/>
        </p:nvSpPr>
        <p:spPr bwMode="auto">
          <a:xfrm>
            <a:off x="735013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>
              <a:solidFill>
                <a:srgbClr val="FF0000"/>
              </a:solidFill>
            </a:endParaRPr>
          </a:p>
        </p:txBody>
      </p:sp>
      <p:sp>
        <p:nvSpPr>
          <p:cNvPr id="136233" name="Text Box 8"/>
          <p:cNvSpPr txBox="1">
            <a:spLocks noChangeArrowheads="1"/>
          </p:cNvSpPr>
          <p:nvPr/>
        </p:nvSpPr>
        <p:spPr bwMode="auto">
          <a:xfrm>
            <a:off x="303213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4" name="Text Box 11"/>
          <p:cNvSpPr txBox="1">
            <a:spLocks noChangeArrowheads="1"/>
          </p:cNvSpPr>
          <p:nvPr/>
        </p:nvSpPr>
        <p:spPr bwMode="auto">
          <a:xfrm>
            <a:off x="447675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6" name="Text Box 23"/>
          <p:cNvSpPr txBox="1">
            <a:spLocks noChangeArrowheads="1"/>
          </p:cNvSpPr>
          <p:nvPr/>
        </p:nvSpPr>
        <p:spPr bwMode="auto">
          <a:xfrm>
            <a:off x="7288213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7" name="Text Box 25"/>
          <p:cNvSpPr txBox="1">
            <a:spLocks noChangeArrowheads="1"/>
          </p:cNvSpPr>
          <p:nvPr/>
        </p:nvSpPr>
        <p:spPr bwMode="auto">
          <a:xfrm>
            <a:off x="1527175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sp>
        <p:nvSpPr>
          <p:cNvPr id="136239" name="Text Box 27"/>
          <p:cNvSpPr txBox="1">
            <a:spLocks noChangeArrowheads="1"/>
          </p:cNvSpPr>
          <p:nvPr/>
        </p:nvSpPr>
        <p:spPr bwMode="auto">
          <a:xfrm>
            <a:off x="5200650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180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107" y="491845"/>
            <a:ext cx="1438781" cy="59746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1688306"/>
            <a:ext cx="5871345" cy="467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69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4925" cap="flat" cmpd="sng" algn="ctr">
          <a:solidFill>
            <a:srgbClr val="FF0000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4925" cap="flat" cmpd="sng" algn="ctr">
          <a:solidFill>
            <a:srgbClr val="FF0000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8812</TotalTime>
  <Words>766</Words>
  <Application>Microsoft Office PowerPoint</Application>
  <PresentationFormat>Apresentação na tela (4:3)</PresentationFormat>
  <Paragraphs>137</Paragraphs>
  <Slides>15</Slides>
  <Notes>15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1" baseType="lpstr">
      <vt:lpstr>Arial</vt:lpstr>
      <vt:lpstr>Calibri</vt:lpstr>
      <vt:lpstr>Verdana</vt:lpstr>
      <vt:lpstr>Wingdings</vt:lpstr>
      <vt:lpstr>presentation</vt:lpstr>
      <vt:lpstr>Apresentação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revamped.inc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Controle de Vazão de Combustíveis nos agentes revendedores</dc:title>
  <dc:creator>Milo Moskorz</dc:creator>
  <cp:lastModifiedBy>Conta da Microsoft</cp:lastModifiedBy>
  <cp:revision>1236</cp:revision>
  <dcterms:created xsi:type="dcterms:W3CDTF">2006-07-18T02:53:39Z</dcterms:created>
  <dcterms:modified xsi:type="dcterms:W3CDTF">2021-06-26T18:15:09Z</dcterms:modified>
</cp:coreProperties>
</file>